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9" r:id="rId1"/>
  </p:sldMasterIdLst>
  <p:notesMasterIdLst>
    <p:notesMasterId r:id="rId30"/>
  </p:notesMasterIdLst>
  <p:handoutMasterIdLst>
    <p:handoutMasterId r:id="rId31"/>
  </p:handoutMasterIdLst>
  <p:sldIdLst>
    <p:sldId id="256" r:id="rId2"/>
    <p:sldId id="353" r:id="rId3"/>
    <p:sldId id="354" r:id="rId4"/>
    <p:sldId id="355" r:id="rId5"/>
    <p:sldId id="356" r:id="rId6"/>
    <p:sldId id="357" r:id="rId7"/>
    <p:sldId id="359" r:id="rId8"/>
    <p:sldId id="360" r:id="rId9"/>
    <p:sldId id="364" r:id="rId10"/>
    <p:sldId id="365" r:id="rId11"/>
    <p:sldId id="361" r:id="rId12"/>
    <p:sldId id="362" r:id="rId13"/>
    <p:sldId id="350" r:id="rId14"/>
    <p:sldId id="352" r:id="rId15"/>
    <p:sldId id="351" r:id="rId16"/>
    <p:sldId id="342" r:id="rId17"/>
    <p:sldId id="346" r:id="rId18"/>
    <p:sldId id="271" r:id="rId19"/>
    <p:sldId id="296" r:id="rId20"/>
    <p:sldId id="300" r:id="rId21"/>
    <p:sldId id="303" r:id="rId22"/>
    <p:sldId id="306" r:id="rId23"/>
    <p:sldId id="309" r:id="rId24"/>
    <p:sldId id="312" r:id="rId25"/>
    <p:sldId id="278" r:id="rId26"/>
    <p:sldId id="363" r:id="rId27"/>
    <p:sldId id="280" r:id="rId28"/>
    <p:sldId id="33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D15A24"/>
    <a:srgbClr val="0D326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1" autoAdjust="0"/>
    <p:restoredTop sz="71574" autoAdjust="0"/>
  </p:normalViewPr>
  <p:slideViewPr>
    <p:cSldViewPr snapToGrid="0" snapToObjects="1">
      <p:cViewPr varScale="1">
        <p:scale>
          <a:sx n="83" d="100"/>
          <a:sy n="83" d="100"/>
        </p:scale>
        <p:origin x="-1992" y="-112"/>
      </p:cViewPr>
      <p:guideLst>
        <p:guide orient="horz" pos="2160"/>
        <p:guide pos="2880"/>
      </p:guideLst>
    </p:cSldViewPr>
  </p:slideViewPr>
  <p:outlineViewPr>
    <p:cViewPr>
      <p:scale>
        <a:sx n="33" d="100"/>
        <a:sy n="33" d="100"/>
      </p:scale>
      <p:origin x="0" y="2744"/>
    </p:cViewPr>
  </p:outlineViewPr>
  <p:notesTextViewPr>
    <p:cViewPr>
      <p:scale>
        <a:sx n="100" d="100"/>
        <a:sy n="100" d="100"/>
      </p:scale>
      <p:origin x="0" y="0"/>
    </p:cViewPr>
  </p:notesTextViewPr>
  <p:sorterViewPr>
    <p:cViewPr>
      <p:scale>
        <a:sx n="249" d="100"/>
        <a:sy n="2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358D4FC-4153-5B4A-8571-82C7989C3210}" type="datetimeFigureOut">
              <a:rPr lang="en-US" smtClean="0"/>
              <a:pPr/>
              <a:t>11/3/11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A8423E-6642-0148-BF66-326CC65452C3}" type="slidenum">
              <a:rPr lang="en-US" smtClean="0"/>
              <a:pPr/>
              <a:t>‹#›</a:t>
            </a:fld>
            <a:endParaRPr lang="en-US"/>
          </a:p>
        </p:txBody>
      </p:sp>
    </p:spTree>
    <p:extLst>
      <p:ext uri="{BB962C8B-B14F-4D97-AF65-F5344CB8AC3E}">
        <p14:creationId xmlns:p14="http://schemas.microsoft.com/office/powerpoint/2010/main" val="25774090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80C26E-261A-DF47-9454-71C17736CEFF}" type="datetimeFigureOut">
              <a:rPr lang="en-US" smtClean="0"/>
              <a:pPr/>
              <a:t>11/3/11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4486DF-7541-8940-817C-EE8ABA82B7EB}" type="slidenum">
              <a:rPr lang="en-US" smtClean="0"/>
              <a:pPr/>
              <a:t>‹#›</a:t>
            </a:fld>
            <a:endParaRPr lang="en-US"/>
          </a:p>
        </p:txBody>
      </p:sp>
    </p:spTree>
    <p:extLst>
      <p:ext uri="{BB962C8B-B14F-4D97-AF65-F5344CB8AC3E}">
        <p14:creationId xmlns:p14="http://schemas.microsoft.com/office/powerpoint/2010/main" val="106540592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486DF-7541-8940-817C-EE8ABA82B7EB}" type="slidenum">
              <a:rPr lang="en-US" smtClean="0"/>
              <a:pPr/>
              <a:t>1</a:t>
            </a:fld>
            <a:endParaRPr lang="en-US"/>
          </a:p>
        </p:txBody>
      </p:sp>
    </p:spTree>
    <p:extLst>
      <p:ext uri="{BB962C8B-B14F-4D97-AF65-F5344CB8AC3E}">
        <p14:creationId xmlns:p14="http://schemas.microsoft.com/office/powerpoint/2010/main" val="1362507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actuators</a:t>
            </a:r>
          </a:p>
          <a:p>
            <a:r>
              <a:rPr lang="en-US" dirty="0" smtClean="0"/>
              <a:t>Thermostat</a:t>
            </a:r>
          </a:p>
          <a:p>
            <a:endParaRPr lang="en-US" dirty="0" smtClean="0"/>
          </a:p>
          <a:p>
            <a:r>
              <a:rPr lang="en-US" dirty="0" smtClean="0"/>
              <a:t>As well as</a:t>
            </a:r>
            <a:r>
              <a:rPr lang="en-US" baseline="0" dirty="0" smtClean="0"/>
              <a:t> vent registers that wireless control airflow into each room individually</a:t>
            </a:r>
            <a:endParaRPr lang="en-US" dirty="0" smtClean="0"/>
          </a:p>
          <a:p>
            <a:endParaRPr lang="en-US" dirty="0" smtClean="0"/>
          </a:p>
          <a:p>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Each</a:t>
            </a:r>
            <a:r>
              <a:rPr lang="en-US" baseline="0" dirty="0" smtClean="0"/>
              <a:t> of our deployments was performed for a different experimental goal, and so n</a:t>
            </a:r>
            <a:r>
              <a:rPr lang="en-US" dirty="0" smtClean="0"/>
              <a:t>ot all of these sensors and actuators were</a:t>
            </a:r>
            <a:r>
              <a:rPr lang="en-US" baseline="0" dirty="0" smtClean="0"/>
              <a:t> deployed in all homes.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84486DF-7541-8940-817C-EE8ABA82B7EB}" type="slidenum">
              <a:rPr lang="en-US" smtClean="0"/>
              <a:pPr/>
              <a:t>10</a:t>
            </a:fld>
            <a:endParaRPr lang="en-US"/>
          </a:p>
        </p:txBody>
      </p:sp>
    </p:spTree>
    <p:extLst>
      <p:ext uri="{BB962C8B-B14F-4D97-AF65-F5344CB8AC3E}">
        <p14:creationId xmlns:p14="http://schemas.microsoft.com/office/powerpoint/2010/main" val="2016608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table summarizes our main home deployments and the sensors installed in each.</a:t>
            </a:r>
          </a:p>
          <a:p>
            <a:endParaRPr lang="en-US" baseline="0" dirty="0" smtClean="0"/>
          </a:p>
          <a:p>
            <a:r>
              <a:rPr lang="en-US" baseline="0" dirty="0" smtClean="0"/>
              <a:t>Some of our early deployments lasted only a few weeks and contained primarily </a:t>
            </a:r>
            <a:r>
              <a:rPr lang="en-US" b="1" baseline="0" dirty="0" smtClean="0"/>
              <a:t>motion sensors</a:t>
            </a:r>
            <a:r>
              <a:rPr lang="en-US" baseline="0" dirty="0" smtClean="0"/>
              <a:t>, </a:t>
            </a:r>
            <a:r>
              <a:rPr lang="en-US" b="1" baseline="0" dirty="0" smtClean="0"/>
              <a:t>contact switches </a:t>
            </a:r>
            <a:r>
              <a:rPr lang="en-US" baseline="0" dirty="0" smtClean="0"/>
              <a:t>deployed on objects such as </a:t>
            </a:r>
            <a:r>
              <a:rPr lang="en-US" b="1" baseline="0" dirty="0" smtClean="0"/>
              <a:t>appliances, sinks, and light switches</a:t>
            </a:r>
            <a:r>
              <a:rPr lang="en-US" baseline="0" dirty="0" smtClean="0"/>
              <a:t>, and light/temp/humidity sensors.</a:t>
            </a:r>
          </a:p>
          <a:p>
            <a:endParaRPr lang="en-US" baseline="0" dirty="0" smtClean="0"/>
          </a:p>
          <a:p>
            <a:r>
              <a:rPr lang="en-US" baseline="0" dirty="0" smtClean="0"/>
              <a:t>Our later deployments included more complete sensor suites, although there was still variation among homes.  The number and types of sensors deployed depends on the layout of the house and the types of fixtures and appliances.  Furthermore, only </a:t>
            </a:r>
            <a:r>
              <a:rPr lang="en-US" b="1" baseline="0" dirty="0" smtClean="0"/>
              <a:t>one</a:t>
            </a:r>
            <a:r>
              <a:rPr lang="en-US" baseline="0" dirty="0" smtClean="0"/>
              <a:t> home was instrumented with heating and cooling actuation.</a:t>
            </a:r>
            <a:endParaRPr lang="en-US" dirty="0"/>
          </a:p>
        </p:txBody>
      </p:sp>
      <p:sp>
        <p:nvSpPr>
          <p:cNvPr id="4" name="Slide Number Placeholder 3"/>
          <p:cNvSpPr>
            <a:spLocks noGrp="1"/>
          </p:cNvSpPr>
          <p:nvPr>
            <p:ph type="sldNum" sz="quarter" idx="10"/>
          </p:nvPr>
        </p:nvSpPr>
        <p:spPr/>
        <p:txBody>
          <a:bodyPr/>
          <a:lstStyle/>
          <a:p>
            <a:fld id="{684486DF-7541-8940-817C-EE8ABA82B7EB}" type="slidenum">
              <a:rPr lang="en-US" smtClean="0"/>
              <a:pPr/>
              <a:t>11</a:t>
            </a:fld>
            <a:endParaRPr lang="en-US"/>
          </a:p>
        </p:txBody>
      </p:sp>
    </p:spTree>
    <p:extLst>
      <p:ext uri="{BB962C8B-B14F-4D97-AF65-F5344CB8AC3E}">
        <p14:creationId xmlns:p14="http://schemas.microsoft.com/office/powerpoint/2010/main" val="1896824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collecting</a:t>
            </a:r>
            <a:r>
              <a:rPr lang="en-US" baseline="0" dirty="0" smtClean="0"/>
              <a:t> data from all of these deployments, we performed a post-facto analysis of sensor failures rates…. AND the root causes of these failures.</a:t>
            </a:r>
            <a:endParaRPr lang="en-US" dirty="0"/>
          </a:p>
        </p:txBody>
      </p:sp>
      <p:sp>
        <p:nvSpPr>
          <p:cNvPr id="4" name="Slide Number Placeholder 3"/>
          <p:cNvSpPr>
            <a:spLocks noGrp="1"/>
          </p:cNvSpPr>
          <p:nvPr>
            <p:ph type="sldNum" sz="quarter" idx="10"/>
          </p:nvPr>
        </p:nvSpPr>
        <p:spPr/>
        <p:txBody>
          <a:bodyPr/>
          <a:lstStyle/>
          <a:p>
            <a:fld id="{684486DF-7541-8940-817C-EE8ABA82B7EB}" type="slidenum">
              <a:rPr lang="en-US" smtClean="0"/>
              <a:pPr/>
              <a:t>12</a:t>
            </a:fld>
            <a:endParaRPr lang="en-US"/>
          </a:p>
        </p:txBody>
      </p:sp>
    </p:spTree>
    <p:extLst>
      <p:ext uri="{BB962C8B-B14F-4D97-AF65-F5344CB8AC3E}">
        <p14:creationId xmlns:p14="http://schemas.microsoft.com/office/powerpoint/2010/main" val="4029915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deployment produces multiple data streams, each of which may sometimes have gaps that indicate</a:t>
            </a:r>
            <a:r>
              <a:rPr lang="en-US" baseline="0" dirty="0" smtClean="0"/>
              <a:t> data loss.</a:t>
            </a:r>
          </a:p>
          <a:p>
            <a:endParaRPr lang="en-US" baseline="0" dirty="0" smtClean="0"/>
          </a:p>
          <a:p>
            <a:r>
              <a:rPr lang="en-US" baseline="0" dirty="0" smtClean="0"/>
              <a:t>For each sensor type, we define a maximum gap length, beyond which the sensor is considered “down”. (click)</a:t>
            </a:r>
          </a:p>
          <a:p>
            <a:endParaRPr lang="en-US" baseline="0" dirty="0" smtClean="0"/>
          </a:p>
          <a:p>
            <a:r>
              <a:rPr lang="en-US" baseline="0" dirty="0" smtClean="0"/>
              <a:t>Then, we try to identify the root cause of this down time based on simultaneous sensor failures, such as this one (click).</a:t>
            </a:r>
            <a:endParaRPr lang="en-US" b="0" baseline="0"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13</a:t>
            </a:fld>
            <a:endParaRPr lang="en-US"/>
          </a:p>
        </p:txBody>
      </p:sp>
    </p:spTree>
    <p:extLst>
      <p:ext uri="{BB962C8B-B14F-4D97-AF65-F5344CB8AC3E}">
        <p14:creationId xmlns:p14="http://schemas.microsoft.com/office/powerpoint/2010/main" val="2878193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illustrates our system architecture, including a relay machine in each house </a:t>
            </a:r>
            <a:r>
              <a:rPr lang="en-US" baseline="0" dirty="0" smtClean="0"/>
              <a:t>multiple </a:t>
            </a:r>
            <a:r>
              <a:rPr lang="en-US" baseline="0" dirty="0" smtClean="0"/>
              <a:t>sensor sub systems connected through a USB hub </a:t>
            </a:r>
            <a:r>
              <a:rPr lang="en-US" baseline="0" dirty="0" smtClean="0"/>
              <a:t> </a:t>
            </a:r>
            <a:r>
              <a:rPr lang="en-US" baseline="0" dirty="0" smtClean="0"/>
              <a:t>and some connected directly through the </a:t>
            </a:r>
            <a:r>
              <a:rPr lang="en-US" baseline="0" smtClean="0"/>
              <a:t>internet </a:t>
            </a:r>
            <a:r>
              <a:rPr lang="en-US" baseline="0" smtClean="0"/>
              <a:t>router.</a:t>
            </a:r>
            <a:endParaRPr lang="en-US" baseline="0" dirty="0" smtClean="0"/>
          </a:p>
          <a:p>
            <a:endParaRPr lang="en-US" baseline="0" dirty="0" smtClean="0"/>
          </a:p>
          <a:p>
            <a:r>
              <a:rPr lang="en-US" baseline="0" dirty="0" smtClean="0"/>
              <a:t>Based on this architecture, we define several types of failures. For example:</a:t>
            </a:r>
          </a:p>
          <a:p>
            <a:endParaRPr lang="en-US" baseline="0" dirty="0" smtClean="0"/>
          </a:p>
          <a:p>
            <a:pPr marL="228600" indent="-228600">
              <a:buAutoNum type="arabicPeriod"/>
            </a:pPr>
            <a:r>
              <a:rPr lang="en-US" baseline="0" dirty="0" smtClean="0"/>
              <a:t>Battery failures cause down time in a single battery-powered device while plug disconnections cause down time in a single wall-powered device (click).  In contrast, a power outage at the house causes simultaneous down time in all wall-powered sensors.</a:t>
            </a:r>
          </a:p>
          <a:p>
            <a:pPr marL="228600" indent="-228600">
              <a:buAutoNum type="arabicPeriod"/>
            </a:pPr>
            <a:r>
              <a:rPr lang="en-US" baseline="0" dirty="0" smtClean="0"/>
              <a:t>Failure of a wireless bridge of data collection script cause failure in an entire sensing sub-system (click)</a:t>
            </a:r>
          </a:p>
          <a:p>
            <a:pPr marL="228600" indent="-228600">
              <a:buAutoNum type="arabicPeriod"/>
            </a:pPr>
            <a:r>
              <a:rPr lang="en-US" baseline="0" dirty="0" smtClean="0"/>
              <a:t>Router failure causes down time in all sub-systems that directly connect to the internet (click)</a:t>
            </a:r>
          </a:p>
          <a:p>
            <a:pPr marL="228600" indent="-228600">
              <a:buAutoNum type="arabicPeriod"/>
            </a:pPr>
            <a:r>
              <a:rPr lang="en-US" baseline="0" dirty="0" smtClean="0"/>
              <a:t>And </a:t>
            </a:r>
            <a:r>
              <a:rPr lang="en-US" baseline="0" dirty="0" smtClean="0"/>
              <a:t>failure of the laptop in each houses </a:t>
            </a:r>
            <a:r>
              <a:rPr lang="en-US" baseline="0" dirty="0" smtClean="0"/>
              <a:t>causes down time in </a:t>
            </a:r>
            <a:r>
              <a:rPr lang="en-US" baseline="0" dirty="0" smtClean="0"/>
              <a:t>most sub-systems (</a:t>
            </a:r>
            <a:r>
              <a:rPr lang="en-US" baseline="0" dirty="0" smtClean="0"/>
              <a:t>Click)</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14</a:t>
            </a:fld>
            <a:endParaRPr lang="en-US"/>
          </a:p>
        </p:txBody>
      </p:sp>
    </p:spTree>
    <p:extLst>
      <p:ext uri="{BB962C8B-B14F-4D97-AF65-F5344CB8AC3E}">
        <p14:creationId xmlns:p14="http://schemas.microsoft.com/office/powerpoint/2010/main" val="197553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We classify (click) all sensor down time in terms of a root cause by scanning through all data streams and looking for simultaneous failures in subsets of </a:t>
            </a:r>
            <a:r>
              <a:rPr lang="en-US" b="0" baseline="0" dirty="0" smtClean="0"/>
              <a:t>sensors with a common failure mode. </a:t>
            </a:r>
            <a:r>
              <a:rPr lang="en-US" b="0" baseline="0" dirty="0" smtClean="0"/>
              <a:t>(click)</a:t>
            </a:r>
          </a:p>
          <a:p>
            <a:endParaRPr lang="en-US" b="0" baseline="0" dirty="0" smtClean="0"/>
          </a:p>
          <a:p>
            <a:r>
              <a:rPr lang="en-US" b="0" baseline="0" dirty="0" smtClean="0"/>
              <a:t>We measure the effect of each root cause in terms of what we call “sensor days”: the amount of down time multiplied by the number of sensors.  </a:t>
            </a:r>
          </a:p>
        </p:txBody>
      </p:sp>
      <p:sp>
        <p:nvSpPr>
          <p:cNvPr id="4" name="Slide Number Placeholder 3"/>
          <p:cNvSpPr>
            <a:spLocks noGrp="1"/>
          </p:cNvSpPr>
          <p:nvPr>
            <p:ph type="sldNum" sz="quarter" idx="10"/>
          </p:nvPr>
        </p:nvSpPr>
        <p:spPr/>
        <p:txBody>
          <a:bodyPr/>
          <a:lstStyle/>
          <a:p>
            <a:fld id="{684486DF-7541-8940-817C-EE8ABA82B7EB}" type="slidenum">
              <a:rPr lang="en-US" smtClean="0"/>
              <a:pPr/>
              <a:t>15</a:t>
            </a:fld>
            <a:endParaRPr lang="en-US"/>
          </a:p>
        </p:txBody>
      </p:sp>
    </p:spTree>
    <p:extLst>
      <p:ext uri="{BB962C8B-B14F-4D97-AF65-F5344CB8AC3E}">
        <p14:creationId xmlns:p14="http://schemas.microsoft.com/office/powerpoint/2010/main" val="2878193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graphs show the down time in four houses, classified by root cause in the period</a:t>
            </a:r>
            <a:r>
              <a:rPr lang="en-US" baseline="0" dirty="0" smtClean="0"/>
              <a:t> from Jan 1 to Aug 1, 2011</a:t>
            </a:r>
            <a:r>
              <a:rPr lang="en-US" dirty="0" smtClean="0"/>
              <a:t>.</a:t>
            </a:r>
            <a:r>
              <a:rPr lang="en-US" baseline="0" dirty="0" smtClean="0"/>
              <a:t>  The figures have </a:t>
            </a:r>
            <a:r>
              <a:rPr lang="en-US" dirty="0" smtClean="0"/>
              <a:t>2 dominating</a:t>
            </a:r>
            <a:r>
              <a:rPr lang="en-US" baseline="0" dirty="0" smtClean="0"/>
              <a:t> features.  </a:t>
            </a:r>
          </a:p>
          <a:p>
            <a:endParaRPr lang="en-US" baseline="0" dirty="0" smtClean="0"/>
          </a:p>
          <a:p>
            <a:r>
              <a:rPr lang="en-US" baseline="0" dirty="0" smtClean="0"/>
              <a:t>First, the relay machine failed in one house, causing down time twice: first when we reinstalled the machine (click), and later for a longer period of time (click) when we diagnosed a hard drive failure, had a new hard drive shipped, and reconfigured the machine again.</a:t>
            </a:r>
          </a:p>
          <a:p>
            <a:endParaRPr lang="en-US" baseline="0" dirty="0" smtClean="0"/>
          </a:p>
          <a:p>
            <a:r>
              <a:rPr lang="en-US" baseline="0" dirty="0" smtClean="0"/>
              <a:t>Second, most data loss is caused by wireless bridge, software, or configuration errors shown in green that caused down time in entire subsystems (click).  Not coincidentally, such failures were much more common after April 8, the deadline for this conference, when students no longer had immediate need for the data.</a:t>
            </a:r>
          </a:p>
          <a:p>
            <a:endParaRPr lang="en-US" baseline="0" dirty="0" smtClean="0"/>
          </a:p>
          <a:p>
            <a:r>
              <a:rPr lang="en-US" baseline="0" dirty="0" smtClean="0"/>
              <a:t>Looking closely at the blue area that indicates plug disconnections, we see a periodicity – approximately once per week – where many sensors are unplugged due to a cleaning crew and robotic vacuum.  In fact, these plug disconnections caused more sensor down time than battery failure.</a:t>
            </a:r>
          </a:p>
          <a:p>
            <a:endParaRPr lang="en-US" dirty="0"/>
          </a:p>
        </p:txBody>
      </p:sp>
      <p:sp>
        <p:nvSpPr>
          <p:cNvPr id="4" name="Slide Number Placeholder 3"/>
          <p:cNvSpPr>
            <a:spLocks noGrp="1"/>
          </p:cNvSpPr>
          <p:nvPr>
            <p:ph type="sldNum" sz="quarter" idx="10"/>
          </p:nvPr>
        </p:nvSpPr>
        <p:spPr/>
        <p:txBody>
          <a:bodyPr/>
          <a:lstStyle/>
          <a:p>
            <a:fld id="{684486DF-7541-8940-817C-EE8ABA82B7EB}" type="slidenum">
              <a:rPr lang="en-US" smtClean="0"/>
              <a:pPr/>
              <a:t>16</a:t>
            </a:fld>
            <a:endParaRPr lang="en-US"/>
          </a:p>
        </p:txBody>
      </p:sp>
    </p:spTree>
    <p:extLst>
      <p:ext uri="{BB962C8B-B14F-4D97-AF65-F5344CB8AC3E}">
        <p14:creationId xmlns:p14="http://schemas.microsoft.com/office/powerpoint/2010/main" val="34425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a:t>
            </a:r>
            <a:r>
              <a:rPr lang="en-US" baseline="0" dirty="0" smtClean="0"/>
              <a:t> this quantitative analysis and other observations as a foundation for guidelines in our hitchhiker’s guide.</a:t>
            </a:r>
            <a:endParaRPr lang="en-US" dirty="0"/>
          </a:p>
        </p:txBody>
      </p:sp>
      <p:sp>
        <p:nvSpPr>
          <p:cNvPr id="4" name="Slide Number Placeholder 3"/>
          <p:cNvSpPr>
            <a:spLocks noGrp="1"/>
          </p:cNvSpPr>
          <p:nvPr>
            <p:ph type="sldNum" sz="quarter" idx="10"/>
          </p:nvPr>
        </p:nvSpPr>
        <p:spPr/>
        <p:txBody>
          <a:bodyPr/>
          <a:lstStyle/>
          <a:p>
            <a:fld id="{684486DF-7541-8940-817C-EE8ABA82B7EB}" type="slidenum">
              <a:rPr lang="en-US" smtClean="0"/>
              <a:pPr/>
              <a:t>17</a:t>
            </a:fld>
            <a:endParaRPr lang="en-US"/>
          </a:p>
        </p:txBody>
      </p:sp>
    </p:spTree>
    <p:extLst>
      <p:ext uri="{BB962C8B-B14F-4D97-AF65-F5344CB8AC3E}">
        <p14:creationId xmlns:p14="http://schemas.microsoft.com/office/powerpoint/2010/main" val="373370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 differentiating </a:t>
            </a:r>
            <a:r>
              <a:rPr lang="en-US" dirty="0" err="1" smtClean="0"/>
              <a:t>feautures</a:t>
            </a:r>
            <a:r>
              <a:rPr lang="en-US" baseline="0" dirty="0" smtClean="0"/>
              <a:t> between sensing in homes and sensing outdoors is that homes have 120V AC power throughout the building.  This certainly makes some sensing tasks easier, but also has its limitations: it does not simply make all power issues completely </a:t>
            </a:r>
            <a:r>
              <a:rPr lang="en-US" baseline="0" dirty="0" err="1" smtClean="0"/>
              <a:t>dissappear</a:t>
            </a:r>
            <a:r>
              <a:rPr lang="en-US" baseline="0" dirty="0" smtClean="0"/>
              <a:t>.  </a:t>
            </a:r>
            <a:endParaRPr lang="en-US" dirty="0" smtClean="0"/>
          </a:p>
          <a:p>
            <a:endParaRPr lang="en-US" dirty="0" smtClean="0"/>
          </a:p>
          <a:p>
            <a:r>
              <a:rPr lang="en-US" dirty="0" smtClean="0"/>
              <a:t>For</a:t>
            </a:r>
            <a:r>
              <a:rPr lang="en-US" baseline="0" dirty="0" smtClean="0"/>
              <a:t> example: we deployed over 300 sensors in one house that only had about 40 power outlets, so MOST sensors could not use the AC power.</a:t>
            </a:r>
          </a:p>
          <a:p>
            <a:endParaRPr lang="en-US" baseline="0" dirty="0" smtClean="0"/>
          </a:p>
          <a:p>
            <a:r>
              <a:rPr lang="en-US" dirty="0" smtClean="0"/>
              <a:t>Second, power is not available in doorways, on</a:t>
            </a:r>
            <a:r>
              <a:rPr lang="en-US" baseline="0" dirty="0" smtClean="0"/>
              <a:t> windows or many other locations where sensors must be placed, resulting in long wires running through the house.  In one case, we had to run 250 feet of wire to power only 13 sensors.</a:t>
            </a:r>
            <a:endParaRPr lang="en-US" dirty="0" smtClean="0"/>
          </a:p>
          <a:p>
            <a:endParaRPr lang="en-US" baseline="0" dirty="0" smtClean="0"/>
          </a:p>
          <a:p>
            <a:r>
              <a:rPr lang="en-US" baseline="0" dirty="0" smtClean="0"/>
              <a:t>Third, out analysis indicates that wall powered sensors have a 2.3 times more downtime.  This is due to several reasons: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We found that people unplug sensors to use appliances such as hairdryer or a vacuum, particularly when the sensors occupy most available power outlets.  In one home, we naively put sensors in all but 6 of the available power outlets. (click), even after using expansion packs</a:t>
            </a:r>
          </a:p>
          <a:p>
            <a:pPr marL="171450" indent="-171450">
              <a:buFontTx/>
              <a:buChar char="-"/>
            </a:pPr>
            <a:r>
              <a:rPr lang="en-US" baseline="0" dirty="0" smtClean="0"/>
              <a:t>Long wires are often snagged or </a:t>
            </a:r>
            <a:r>
              <a:rPr lang="en-US" baseline="0" dirty="0" err="1" smtClean="0"/>
              <a:t>unlugged</a:t>
            </a:r>
            <a:r>
              <a:rPr lang="en-US" baseline="0" dirty="0" smtClean="0"/>
              <a:t> (click), </a:t>
            </a:r>
          </a:p>
          <a:p>
            <a:pPr marL="171450" indent="-171450">
              <a:buFontTx/>
              <a:buChar char="-"/>
            </a:pPr>
            <a:r>
              <a:rPr lang="en-US" baseline="0" dirty="0" smtClean="0"/>
              <a:t>And wall-powered sensors are affected by power outages, which occur more frequently than we would have expected.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Finally, we also found that wall-powered sensors require far more maintenance calls than battery powered sensors.  This is because b</a:t>
            </a:r>
            <a:r>
              <a:rPr lang="en-US" sz="1200" kern="1200" dirty="0" smtClean="0">
                <a:solidFill>
                  <a:schemeClr val="tx1"/>
                </a:solidFill>
                <a:effectLst/>
                <a:latin typeface="+mn-lt"/>
                <a:ea typeface="+mn-ea"/>
                <a:cs typeface="+mn-cs"/>
              </a:rPr>
              <a:t>attery powered sensors fail in a very predictable and correlated fashion, and all bat- </a:t>
            </a:r>
            <a:r>
              <a:rPr lang="en-US" sz="1200" kern="1200" dirty="0" err="1" smtClean="0">
                <a:solidFill>
                  <a:schemeClr val="tx1"/>
                </a:solidFill>
                <a:effectLst/>
                <a:latin typeface="+mn-lt"/>
                <a:ea typeface="+mn-ea"/>
                <a:cs typeface="+mn-cs"/>
              </a:rPr>
              <a:t>teries</a:t>
            </a:r>
            <a:r>
              <a:rPr lang="en-US" sz="1200" kern="1200" dirty="0" smtClean="0">
                <a:solidFill>
                  <a:schemeClr val="tx1"/>
                </a:solidFill>
                <a:effectLst/>
                <a:latin typeface="+mn-lt"/>
                <a:ea typeface="+mn-ea"/>
                <a:cs typeface="+mn-cs"/>
              </a:rPr>
              <a:t> can be changed at once in a single service call while wall-powered sensors fail </a:t>
            </a:r>
            <a:r>
              <a:rPr lang="en-US" sz="1200" b="1" kern="1200" dirty="0" smtClean="0">
                <a:solidFill>
                  <a:schemeClr val="tx1"/>
                </a:solidFill>
                <a:effectLst/>
                <a:latin typeface="+mn-lt"/>
                <a:ea typeface="+mn-ea"/>
                <a:cs typeface="+mn-cs"/>
              </a:rPr>
              <a:t>independently</a:t>
            </a:r>
            <a:r>
              <a:rPr lang="en-US" sz="1200" b="0" kern="1200" dirty="0" smtClean="0">
                <a:solidFill>
                  <a:schemeClr val="tx1"/>
                </a:solidFill>
                <a:effectLst/>
                <a:latin typeface="+mn-lt"/>
                <a:ea typeface="+mn-ea"/>
                <a:cs typeface="+mn-cs"/>
              </a:rPr>
              <a:t>.  Fixing</a:t>
            </a:r>
            <a:r>
              <a:rPr lang="en-US" sz="1200" b="0" kern="1200" baseline="0" dirty="0" smtClean="0">
                <a:solidFill>
                  <a:schemeClr val="tx1"/>
                </a:solidFill>
                <a:effectLst/>
                <a:latin typeface="+mn-lt"/>
                <a:ea typeface="+mn-ea"/>
                <a:cs typeface="+mn-cs"/>
              </a:rPr>
              <a:t> one disconnection does not prevent another one from happening tomorrow.</a:t>
            </a:r>
            <a:endParaRPr lang="en-US"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18</a:t>
            </a:fld>
            <a:endParaRPr lang="en-US"/>
          </a:p>
        </p:txBody>
      </p:sp>
    </p:spTree>
    <p:extLst>
      <p:ext uri="{BB962C8B-B14F-4D97-AF65-F5344CB8AC3E}">
        <p14:creationId xmlns:p14="http://schemas.microsoft.com/office/powerpoint/2010/main" val="1043208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found that connectivity in homes is worse than expected.  Laptops</a:t>
            </a:r>
            <a:r>
              <a:rPr lang="en-US" baseline="0" dirty="0" smtClean="0"/>
              <a:t> and </a:t>
            </a:r>
            <a:r>
              <a:rPr lang="en-US" baseline="0" dirty="0" err="1" smtClean="0"/>
              <a:t>Wifi</a:t>
            </a:r>
            <a:r>
              <a:rPr lang="en-US" baseline="0" dirty="0" smtClean="0"/>
              <a:t> work well in homes, but sensors are often put in exceptional locations such as metal air ducts and metal junction boxes.  They were also placed on or near concrete or masonry walls, heavy plaster, and metal appliances. Despite having hundreds of wireless devices in a small area, some of our sensors only had1 or 2 radio neighbors.  </a:t>
            </a:r>
          </a:p>
          <a:p>
            <a:endParaRPr lang="en-US" baseline="0" dirty="0" smtClean="0"/>
          </a:p>
          <a:p>
            <a:r>
              <a:rPr lang="en-US" baseline="0" dirty="0" smtClean="0"/>
              <a:t>One alternative to wireless is power line communication: communicating with electrical signals on the AC power circuits.   However, this is only a solution for sensor that can connect to an AC socket, which may be only a small fraction of the sensors in the house.  Off the shelf </a:t>
            </a:r>
            <a:r>
              <a:rPr lang="en-US" baseline="0" dirty="0" err="1" smtClean="0"/>
              <a:t>powerline</a:t>
            </a:r>
            <a:r>
              <a:rPr lang="en-US" baseline="0" dirty="0" smtClean="0"/>
              <a:t> modems are effective but the cost \exceeds that of many sensors.  As we saw in a paper at </a:t>
            </a:r>
            <a:r>
              <a:rPr lang="en-US" baseline="0" dirty="0" err="1" smtClean="0"/>
              <a:t>BuildSys</a:t>
            </a:r>
            <a:r>
              <a:rPr lang="en-US" baseline="0" dirty="0" smtClean="0"/>
              <a:t> on Monday, the low-cost solutions often used for sensing only support low data rates of about 180 bits per second and a 5 minute polling rate for the whole house.</a:t>
            </a:r>
          </a:p>
        </p:txBody>
      </p:sp>
      <p:sp>
        <p:nvSpPr>
          <p:cNvPr id="4" name="Slide Number Placeholder 3"/>
          <p:cNvSpPr>
            <a:spLocks noGrp="1"/>
          </p:cNvSpPr>
          <p:nvPr>
            <p:ph type="sldNum" sz="quarter" idx="10"/>
          </p:nvPr>
        </p:nvSpPr>
        <p:spPr/>
        <p:txBody>
          <a:bodyPr/>
          <a:lstStyle/>
          <a:p>
            <a:fld id="{684486DF-7541-8940-817C-EE8ABA82B7EB}" type="slidenum">
              <a:rPr lang="en-US" smtClean="0"/>
              <a:pPr/>
              <a:t>19</a:t>
            </a:fld>
            <a:endParaRPr lang="en-US"/>
          </a:p>
        </p:txBody>
      </p:sp>
    </p:spTree>
    <p:extLst>
      <p:ext uri="{BB962C8B-B14F-4D97-AF65-F5344CB8AC3E}">
        <p14:creationId xmlns:p14="http://schemas.microsoft.com/office/powerpoint/2010/main" val="179866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people are increasingly deploying sensors in homes for a wide range of applications, including medical monitoring, home automation, and energy management.</a:t>
            </a:r>
          </a:p>
          <a:p>
            <a:endParaRPr lang="en-US" dirty="0" smtClean="0"/>
          </a:p>
          <a:p>
            <a:r>
              <a:rPr lang="en-US" baseline="0" dirty="0" smtClean="0"/>
              <a:t>People spend </a:t>
            </a:r>
            <a:r>
              <a:rPr lang="en-US" b="1" baseline="0" dirty="0" smtClean="0"/>
              <a:t>65</a:t>
            </a:r>
            <a:r>
              <a:rPr lang="en-US" baseline="0" dirty="0" smtClean="0"/>
              <a:t>% of their time in their own homes (click), so these types of residential sensing applications </a:t>
            </a:r>
            <a:r>
              <a:rPr lang="en-US" b="1" baseline="0" dirty="0" smtClean="0"/>
              <a:t>have</a:t>
            </a:r>
            <a:r>
              <a:rPr lang="en-US" baseline="0" dirty="0" smtClean="0"/>
              <a:t> the potential for </a:t>
            </a:r>
            <a:r>
              <a:rPr lang="en-US" b="1" baseline="0" dirty="0" smtClean="0"/>
              <a:t>real</a:t>
            </a:r>
            <a:r>
              <a:rPr lang="en-US" baseline="0" dirty="0" smtClean="0"/>
              <a:t> impact on people’s daily lives and well being.</a:t>
            </a:r>
            <a:endParaRPr lang="en-US"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2</a:t>
            </a:fld>
            <a:endParaRPr lang="en-US"/>
          </a:p>
        </p:txBody>
      </p:sp>
    </p:spTree>
    <p:extLst>
      <p:ext uri="{BB962C8B-B14F-4D97-AF65-F5344CB8AC3E}">
        <p14:creationId xmlns:p14="http://schemas.microsoft.com/office/powerpoint/2010/main" val="3916442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Just like large outdoor deployments, a</a:t>
            </a:r>
            <a:r>
              <a:rPr lang="en-US" baseline="0" dirty="0" smtClean="0"/>
              <a:t> small failure rate for a single sensor translates to larger rates when deploying tens or hundreds of sensors.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Home are</a:t>
            </a:r>
            <a:r>
              <a:rPr lang="en-US" sz="1200" kern="1200" baseline="0" dirty="0" smtClean="0">
                <a:solidFill>
                  <a:schemeClr val="tx1"/>
                </a:solidFill>
                <a:effectLst/>
                <a:latin typeface="+mn-lt"/>
                <a:ea typeface="+mn-ea"/>
                <a:cs typeface="+mn-cs"/>
              </a:rPr>
              <a:t> not exposed to extreme weather or wild animals but t</a:t>
            </a:r>
            <a:r>
              <a:rPr lang="en-US" sz="1200" kern="1200" dirty="0" smtClean="0">
                <a:solidFill>
                  <a:schemeClr val="tx1"/>
                </a:solidFill>
                <a:effectLst/>
                <a:latin typeface="+mn-lt"/>
                <a:ea typeface="+mn-ea"/>
                <a:cs typeface="+mn-cs"/>
              </a:rPr>
              <a:t>hrough our experience, we have identified a number of </a:t>
            </a:r>
            <a:r>
              <a:rPr lang="en-US" sz="1200" b="1" kern="1200" dirty="0" smtClean="0">
                <a:solidFill>
                  <a:schemeClr val="tx1"/>
                </a:solidFill>
                <a:effectLst/>
                <a:latin typeface="+mn-lt"/>
                <a:ea typeface="+mn-ea"/>
                <a:cs typeface="+mn-cs"/>
              </a:rPr>
              <a:t>unexpected</a:t>
            </a:r>
            <a:r>
              <a:rPr lang="en-US" sz="1200" kern="1200" dirty="0" smtClean="0">
                <a:solidFill>
                  <a:schemeClr val="tx1"/>
                </a:solidFill>
                <a:effectLst/>
                <a:latin typeface="+mn-lt"/>
                <a:ea typeface="+mn-ea"/>
                <a:cs typeface="+mn-cs"/>
              </a:rPr>
              <a:t> causes of sensor failure in homes that lead to weekly and often daily system maintenance.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For example</a:t>
            </a:r>
            <a:r>
              <a:rPr lang="en-US" sz="1200" kern="1200" dirty="0" smtClean="0">
                <a:solidFill>
                  <a:schemeClr val="tx1"/>
                </a:solidFill>
                <a:effectLst/>
                <a:latin typeface="+mn-lt"/>
                <a:ea typeface="+mn-ea"/>
                <a:cs typeface="+mn-cs"/>
              </a:rPr>
              <a:t>, sensors should always be child-proofed.  (click) To you and I, this looks like a solid sensor design</a:t>
            </a:r>
            <a:r>
              <a:rPr lang="en-US" sz="1200" kern="1200" baseline="0" dirty="0" smtClean="0">
                <a:solidFill>
                  <a:schemeClr val="tx1"/>
                </a:solidFill>
                <a:effectLst/>
                <a:latin typeface="+mn-lt"/>
                <a:ea typeface="+mn-ea"/>
                <a:cs typeface="+mn-cs"/>
              </a:rPr>
              <a:t> with reliable power, but to a 3 year old it looks like a nice addition to a </a:t>
            </a:r>
            <a:r>
              <a:rPr lang="en-US" sz="1200" kern="1200" baseline="0" dirty="0" err="1" smtClean="0">
                <a:solidFill>
                  <a:schemeClr val="tx1"/>
                </a:solidFill>
                <a:effectLst/>
                <a:latin typeface="+mn-lt"/>
                <a:ea typeface="+mn-ea"/>
                <a:cs typeface="+mn-cs"/>
              </a:rPr>
              <a:t>lego</a:t>
            </a:r>
            <a:r>
              <a:rPr lang="en-US" sz="1200" kern="1200" baseline="0" dirty="0" smtClean="0">
                <a:solidFill>
                  <a:schemeClr val="tx1"/>
                </a:solidFill>
                <a:effectLst/>
                <a:latin typeface="+mn-lt"/>
                <a:ea typeface="+mn-ea"/>
                <a:cs typeface="+mn-cs"/>
              </a:rPr>
              <a:t> tower.   Before producing in quantity, a better design would have a through hole screw to hold the enclosure in the socket.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(click) Sensors should also be well secured for mobile objects such as brooms: (click) in one home, an electric vacuum periodically knocked many of our sensors out of their sockets.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r>
              <a:rPr lang="en-US" dirty="0" smtClean="0"/>
              <a:t>(click) Sensors on sinks,</a:t>
            </a:r>
            <a:r>
              <a:rPr lang="en-US" baseline="0" dirty="0" smtClean="0"/>
              <a:t> light fixtures and appliances can easily be knocked off.  You can’t count on people being careful with the sensors: many of our displaced sensors were knocked off by guests and cleaning services who  were not familiar with our system.</a:t>
            </a:r>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a:t>
            </a:r>
            <a:r>
              <a:rPr lang="en-US" baseline="0" dirty="0" smtClean="0"/>
              <a:t> main difference between residential sensing and outdoor deployments on islands or mountaintops is that homes are easily accessible for installation and continuous upkeep.  However, we have found that this is not true when deploying in homes not owned by the researchers.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Volunteers make a personal time commitment for scientists to enter their home and de- ploy or maintain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system and</a:t>
            </a:r>
            <a:r>
              <a:rPr lang="en-US" sz="1200" kern="1200" baseline="0" dirty="0" smtClean="0">
                <a:solidFill>
                  <a:schemeClr val="tx1"/>
                </a:solidFill>
                <a:effectLst/>
                <a:latin typeface="+mn-lt"/>
                <a:ea typeface="+mn-ea"/>
                <a:cs typeface="+mn-cs"/>
              </a:rPr>
              <a:t> </a:t>
            </a:r>
            <a:r>
              <a:rPr lang="en-US" dirty="0" smtClean="0"/>
              <a:t>Researcher need to use this time wisely:</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-even a 10 minute visit requires an appointment.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-visits more than 4 hours are disruptive to the volunteer’s meal times and daily routine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-visits of a full day will be rare.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Therefore, it is critical to minimize on-site installation and maintenance time.  If installing a single sensors takes only 10 minutes, installing 200 will take 4 days.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During the site visit, scout out the deployment position of every single sensor, take measure- </a:t>
            </a:r>
            <a:r>
              <a:rPr lang="en-US" sz="1200" kern="1200" dirty="0" err="1" smtClean="0">
                <a:solidFill>
                  <a:schemeClr val="tx1"/>
                </a:solidFill>
                <a:effectLst/>
                <a:latin typeface="+mn-lt"/>
                <a:ea typeface="+mn-ea"/>
                <a:cs typeface="+mn-cs"/>
              </a:rPr>
              <a:t>ments</a:t>
            </a:r>
            <a:r>
              <a:rPr lang="en-US" sz="1200" kern="1200" dirty="0" smtClean="0">
                <a:solidFill>
                  <a:schemeClr val="tx1"/>
                </a:solidFill>
                <a:effectLst/>
                <a:latin typeface="+mn-lt"/>
                <a:ea typeface="+mn-ea"/>
                <a:cs typeface="+mn-cs"/>
              </a:rPr>
              <a:t>, photographs, and make records on a floor plan.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wires are to be run, the path of the wires should be determined and exact measurements made so that the wires can be cut to the length before soldering. Check the location of pipes, the </a:t>
            </a:r>
            <a:r>
              <a:rPr lang="en-US" sz="1200" kern="1200" dirty="0" err="1" smtClean="0">
                <a:solidFill>
                  <a:schemeClr val="tx1"/>
                </a:solidFill>
                <a:effectLst/>
                <a:latin typeface="+mn-lt"/>
                <a:ea typeface="+mn-ea"/>
                <a:cs typeface="+mn-cs"/>
              </a:rPr>
              <a:t>num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ber</a:t>
            </a:r>
            <a:r>
              <a:rPr lang="en-US" sz="1200" kern="1200" dirty="0" smtClean="0">
                <a:solidFill>
                  <a:schemeClr val="tx1"/>
                </a:solidFill>
                <a:effectLst/>
                <a:latin typeface="+mn-lt"/>
                <a:ea typeface="+mn-ea"/>
                <a:cs typeface="+mn-cs"/>
              </a:rPr>
              <a:t> and locations of electrical panels, styles of faucet fixture, and the number of light switches,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if walls were plaster, concrete, or wallpapered.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accessing a crawl space, be sure somebody on site will be able to fit into it.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sz="1200" kern="1200" dirty="0" smtClean="0">
                <a:solidFill>
                  <a:schemeClr val="tx1"/>
                </a:solidFill>
                <a:effectLst/>
                <a:latin typeface="+mn-lt"/>
                <a:ea typeface="+mn-ea"/>
                <a:cs typeface="+mn-cs"/>
              </a:rPr>
              <a:t>2. After the site visit, fully assemble and configure all </a:t>
            </a:r>
            <a:r>
              <a:rPr lang="en-US" sz="1200" kern="1200" dirty="0" err="1" smtClean="0">
                <a:solidFill>
                  <a:schemeClr val="tx1"/>
                </a:solidFill>
                <a:effectLst/>
                <a:latin typeface="+mn-lt"/>
                <a:ea typeface="+mn-ea"/>
                <a:cs typeface="+mn-cs"/>
              </a:rPr>
              <a:t>sen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sors</a:t>
            </a:r>
            <a:r>
              <a:rPr lang="en-US" sz="1200" kern="1200" dirty="0" smtClean="0">
                <a:solidFill>
                  <a:schemeClr val="tx1"/>
                </a:solidFill>
                <a:effectLst/>
                <a:latin typeface="+mn-lt"/>
                <a:ea typeface="+mn-ea"/>
                <a:cs typeface="+mn-cs"/>
              </a:rPr>
              <a:t> in the lab: give each node an ID and pre-determine its location. Print the locations on multiple floor plans so that multiple people can deploy the sensors in parallel. Cover LEDs before deployment; unlike programmable LEDs on experimental platforms</a:t>
            </a:r>
          </a:p>
          <a:p>
            <a:r>
              <a:rPr lang="en-US" sz="1200" kern="1200" dirty="0" smtClean="0">
                <a:solidFill>
                  <a:schemeClr val="tx1"/>
                </a:solidFill>
                <a:effectLst/>
                <a:latin typeface="+mn-lt"/>
                <a:ea typeface="+mn-ea"/>
                <a:cs typeface="+mn-cs"/>
              </a:rPr>
              <a:t>-Count the electrical sockets and bring expansion adapters or extension cables as </a:t>
            </a:r>
            <a:r>
              <a:rPr lang="en-US" sz="1200" kern="1200" dirty="0" err="1" smtClean="0">
                <a:solidFill>
                  <a:schemeClr val="tx1"/>
                </a:solidFill>
                <a:effectLst/>
                <a:latin typeface="+mn-lt"/>
                <a:ea typeface="+mn-ea"/>
                <a:cs typeface="+mn-cs"/>
              </a:rPr>
              <a:t>neces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sary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-Count the tools needed for each installation and bring enough sets for parallel installation.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3. Bring flash lights, garbage bags, and a handheld vacuum cleaner for clean up afterward. Bring extra sensors to the site; some are sure to</a:t>
            </a:r>
            <a:r>
              <a:rPr lang="en-US" sz="1200" kern="1200" baseline="0" dirty="0" smtClean="0">
                <a:solidFill>
                  <a:schemeClr val="tx1"/>
                </a:solidFill>
                <a:effectLst/>
                <a:latin typeface="+mn-lt"/>
                <a:ea typeface="+mn-ea"/>
                <a:cs typeface="+mn-cs"/>
              </a:rPr>
              <a:t> malfunction</a:t>
            </a:r>
            <a:r>
              <a:rPr lang="en-US" sz="1200"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21</a:t>
            </a:fld>
            <a:endParaRPr lang="en-US"/>
          </a:p>
        </p:txBody>
      </p:sp>
    </p:spTree>
    <p:extLst>
      <p:ext uri="{BB962C8B-B14F-4D97-AF65-F5344CB8AC3E}">
        <p14:creationId xmlns:p14="http://schemas.microsoft.com/office/powerpoint/2010/main" val="1668015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homes, occupants</a:t>
            </a:r>
            <a:r>
              <a:rPr lang="en-US" sz="1200" kern="1200" baseline="0" dirty="0" smtClean="0">
                <a:solidFill>
                  <a:schemeClr val="tx1"/>
                </a:solidFill>
                <a:effectLst/>
                <a:latin typeface="+mn-lt"/>
                <a:ea typeface="+mn-ea"/>
                <a:cs typeface="+mn-cs"/>
              </a:rPr>
              <a:t> can be a valuable source of information: who turned on the lights? What time did you eat dinner?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However, we have found that occupants participate to a limited extent, and the time they are willing to participate depends on the intensity of the task.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For example, users who tracked their own locations in the house by pushing a button in each room would participate for a few hours.  People would tolerate a wearable tracking device for a few days, self-reporting on activities or appliance usage for a few weeks, or respond to telephone surveys for a few months.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Much like the energy in a sensor’s battery (click), user participation appears to come in finite quantities and can either be used intensely in short bursts or slowly over long periods.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not due to a lack of </a:t>
            </a:r>
            <a:r>
              <a:rPr lang="en-US" sz="1200" b="1" kern="1200" dirty="0" smtClean="0">
                <a:solidFill>
                  <a:schemeClr val="tx1"/>
                </a:solidFill>
                <a:effectLst/>
                <a:latin typeface="+mn-lt"/>
                <a:ea typeface="+mn-ea"/>
                <a:cs typeface="+mn-cs"/>
              </a:rPr>
              <a:t>motivation</a:t>
            </a:r>
            <a:r>
              <a:rPr lang="en-US" sz="1200" kern="1200" dirty="0" smtClean="0">
                <a:solidFill>
                  <a:schemeClr val="tx1"/>
                </a:solidFill>
                <a:effectLst/>
                <a:latin typeface="+mn-lt"/>
                <a:ea typeface="+mn-ea"/>
                <a:cs typeface="+mn-cs"/>
              </a:rPr>
              <a:t>, but rather that personal and family activities are a necessary part of life, even for co-investigators,</a:t>
            </a:r>
            <a:r>
              <a:rPr lang="en-US" sz="1200" kern="1200" baseline="0" dirty="0" smtClean="0">
                <a:solidFill>
                  <a:schemeClr val="tx1"/>
                </a:solidFill>
                <a:effectLst/>
                <a:latin typeface="+mn-lt"/>
                <a:ea typeface="+mn-ea"/>
                <a:cs typeface="+mn-cs"/>
              </a:rPr>
              <a:t> and p</a:t>
            </a:r>
            <a:r>
              <a:rPr lang="en-US" sz="1200" kern="1200" dirty="0" smtClean="0">
                <a:solidFill>
                  <a:schemeClr val="tx1"/>
                </a:solidFill>
                <a:effectLst/>
                <a:latin typeface="+mn-lt"/>
                <a:ea typeface="+mn-ea"/>
                <a:cs typeface="+mn-cs"/>
              </a:rPr>
              <a:t>eople can only tolerate so much interference due to participation in a residential sensing study. </a:t>
            </a:r>
            <a:endParaRPr lang="en-US" sz="20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20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2000" baseline="0" dirty="0" smtClean="0"/>
              <a:t>.  </a:t>
            </a:r>
            <a:endParaRPr lang="en-US" sz="2000"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Aesthetic appeal is not typically a concern for wireless sensor network de- sign but is important in homes.</a:t>
            </a:r>
            <a:r>
              <a:rPr lang="en-US" sz="1200" kern="1200" baseline="0" dirty="0" smtClean="0">
                <a:solidFill>
                  <a:schemeClr val="tx1"/>
                </a:solidFill>
                <a:effectLst/>
                <a:latin typeface="+mn-lt"/>
                <a:ea typeface="+mn-ea"/>
                <a:cs typeface="+mn-cs"/>
              </a:rPr>
              <a:t>  Ugly systems are not viable in the long term because even in a scientist’s home, there are volunteers such as a spouse or children.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-Our early systems </a:t>
            </a:r>
            <a:r>
              <a:rPr lang="en-US" sz="1200" kern="1200" baseline="0" dirty="0" err="1" smtClean="0">
                <a:solidFill>
                  <a:schemeClr val="tx1"/>
                </a:solidFill>
                <a:effectLst/>
                <a:latin typeface="+mn-lt"/>
                <a:ea typeface="+mn-ea"/>
                <a:cs typeface="+mn-cs"/>
              </a:rPr>
              <a:t>itroduced</a:t>
            </a:r>
            <a:r>
              <a:rPr lang="en-US" sz="1200" kern="1200" baseline="0" dirty="0" smtClean="0">
                <a:solidFill>
                  <a:schemeClr val="tx1"/>
                </a:solidFill>
                <a:effectLst/>
                <a:latin typeface="+mn-lt"/>
                <a:ea typeface="+mn-ea"/>
                <a:cs typeface="+mn-cs"/>
              </a:rPr>
              <a:t> a lot of wires and exposed circuit boards (click) and due to push back from users, our later generations were designed to </a:t>
            </a:r>
            <a:r>
              <a:rPr lang="en-US" sz="1200" b="1" baseline="0" dirty="0" smtClean="0"/>
              <a:t>disappear into the woodwork</a:t>
            </a:r>
            <a:r>
              <a:rPr lang="en-US" sz="1200" b="0" baseline="0" dirty="0" smtClean="0"/>
              <a:t> (click).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-Sensors must look good not only during deployment, but also after the deployment is taken down.  </a:t>
            </a:r>
            <a:r>
              <a:rPr lang="en-US" sz="1200" kern="1200" dirty="0" smtClean="0">
                <a:solidFill>
                  <a:schemeClr val="tx1"/>
                </a:solidFill>
                <a:effectLst/>
                <a:latin typeface="+mn-lt"/>
                <a:ea typeface="+mn-ea"/>
                <a:cs typeface="+mn-cs"/>
              </a:rPr>
              <a:t>Double sided tape</a:t>
            </a:r>
            <a:r>
              <a:rPr lang="en-US" sz="1200" kern="1200" baseline="0" dirty="0" smtClean="0">
                <a:solidFill>
                  <a:schemeClr val="tx1"/>
                </a:solidFill>
                <a:effectLst/>
                <a:latin typeface="+mn-lt"/>
                <a:ea typeface="+mn-ea"/>
                <a:cs typeface="+mn-cs"/>
              </a:rPr>
              <a:t> can peel paint, which is expensive and time consuming to repair.  Putty doesn’t peel paint but is not necessarily reliable: </a:t>
            </a:r>
            <a:r>
              <a:rPr lang="en-US" sz="1200" kern="1200" dirty="0" smtClean="0">
                <a:solidFill>
                  <a:schemeClr val="tx1"/>
                </a:solidFill>
                <a:effectLst/>
                <a:latin typeface="+mn-lt"/>
                <a:ea typeface="+mn-ea"/>
                <a:cs typeface="+mn-cs"/>
              </a:rPr>
              <a:t>in one house with hundreds of putty-mounted sensors, eventually lead to a cacophony of sensors crashing to the ground every 4-6 hours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 LEDs on electronic </a:t>
            </a:r>
            <a:r>
              <a:rPr lang="en-US" sz="1200" baseline="0" dirty="0" err="1" smtClean="0"/>
              <a:t>appliancessuch</a:t>
            </a:r>
            <a:r>
              <a:rPr lang="en-US" sz="1200" baseline="0" dirty="0" smtClean="0"/>
              <a:t> as televisions and clocks are a common annoyance for homeowners, but this becomes a “show stopper “ when scaling to hundreds of nodes. </a:t>
            </a:r>
            <a:r>
              <a:rPr lang="en-US" sz="1200" kern="1200" dirty="0" smtClean="0">
                <a:solidFill>
                  <a:schemeClr val="tx1"/>
                </a:solidFill>
                <a:effectLst/>
                <a:latin typeface="+mn-lt"/>
                <a:ea typeface="+mn-ea"/>
                <a:cs typeface="+mn-cs"/>
              </a:rPr>
              <a:t>We calculate that our sensors introduced over 150 new LEDs into one home.  These</a:t>
            </a:r>
            <a:r>
              <a:rPr lang="en-US" sz="1200" kern="1200" baseline="0" dirty="0" smtClean="0">
                <a:solidFill>
                  <a:schemeClr val="tx1"/>
                </a:solidFill>
                <a:effectLst/>
                <a:latin typeface="+mn-lt"/>
                <a:ea typeface="+mn-ea"/>
                <a:cs typeface="+mn-cs"/>
              </a:rPr>
              <a:t> LEDs were not visible during the day-time deployment but residents complained </a:t>
            </a:r>
            <a:r>
              <a:rPr lang="en-US" sz="1200" kern="1200" dirty="0" smtClean="0">
                <a:solidFill>
                  <a:schemeClr val="tx1"/>
                </a:solidFill>
                <a:effectLst/>
                <a:latin typeface="+mn-lt"/>
                <a:ea typeface="+mn-ea"/>
                <a:cs typeface="+mn-cs"/>
              </a:rPr>
              <a:t>that the house became a “circus” or a “laser light show” at night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 Finally, systems should be silent. </a:t>
            </a:r>
            <a:r>
              <a:rPr lang="en-US" sz="1200" kern="1200" dirty="0" smtClean="0">
                <a:solidFill>
                  <a:schemeClr val="tx1"/>
                </a:solidFill>
                <a:effectLst/>
                <a:latin typeface="+mn-lt"/>
                <a:ea typeface="+mn-ea"/>
                <a:cs typeface="+mn-cs"/>
              </a:rPr>
              <a:t>For example, the occupants of one deployment disconnected all data collection devices when an uninterruptable power supply (UPS) began beeping incessantly at 5:30am due to a power outage. Several days of data were lost, and the system would actually have been brought back on-line much faster if the UPS had never been installed in the first place. </a:t>
            </a:r>
            <a:endParaRPr lang="en-US"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residential domain, sensing and home automation are old industries with a wealth of commercial off the shelf (COTS) products, and in our deployments we used COTS devices whenever possible (Figure 1). These products reduce design time, but  also have limitations.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 new sensing task</a:t>
            </a:r>
            <a:r>
              <a:rPr lang="en-US" sz="1200" kern="1200" baseline="0" dirty="0" smtClean="0">
                <a:solidFill>
                  <a:schemeClr val="tx1"/>
                </a:solidFill>
                <a:effectLst/>
                <a:latin typeface="+mn-lt"/>
                <a:ea typeface="+mn-ea"/>
                <a:cs typeface="+mn-cs"/>
              </a:rPr>
              <a:t> in a home typically requires a new COTS systems.  However, </a:t>
            </a:r>
            <a:r>
              <a:rPr lang="en-US" sz="1200" kern="1200" dirty="0" smtClean="0">
                <a:solidFill>
                  <a:schemeClr val="tx1"/>
                </a:solidFill>
                <a:effectLst/>
                <a:latin typeface="+mn-lt"/>
                <a:ea typeface="+mn-ea"/>
                <a:cs typeface="+mn-cs"/>
              </a:rPr>
              <a:t>each system introducing a new</a:t>
            </a:r>
            <a:r>
              <a:rPr lang="en-US" sz="1200" kern="1200" baseline="0" dirty="0" smtClean="0">
                <a:solidFill>
                  <a:schemeClr val="tx1"/>
                </a:solidFill>
                <a:effectLst/>
                <a:latin typeface="+mn-lt"/>
                <a:ea typeface="+mn-ea"/>
                <a:cs typeface="+mn-cs"/>
              </a:rPr>
              <a:t> set of p</a:t>
            </a:r>
            <a:r>
              <a:rPr lang="en-US" sz="1200" kern="1200" dirty="0" smtClean="0">
                <a:solidFill>
                  <a:schemeClr val="tx1"/>
                </a:solidFill>
                <a:effectLst/>
                <a:latin typeface="+mn-lt"/>
                <a:ea typeface="+mn-ea"/>
                <a:cs typeface="+mn-cs"/>
              </a:rPr>
              <a:t>rotocols and communication paths (click), </a:t>
            </a:r>
            <a:r>
              <a:rPr lang="en-US" sz="1200" kern="1200" dirty="0" smtClean="0">
                <a:solidFill>
                  <a:schemeClr val="tx1"/>
                </a:solidFill>
                <a:effectLst/>
                <a:latin typeface="+mn-lt"/>
                <a:ea typeface="+mn-ea"/>
                <a:cs typeface="+mn-cs"/>
              </a:rPr>
              <a:t>bridges (click) </a:t>
            </a:r>
            <a:r>
              <a:rPr lang="en-US" sz="1200" kern="1200" dirty="0" smtClean="0">
                <a:solidFill>
                  <a:schemeClr val="tx1"/>
                </a:solidFill>
                <a:effectLst/>
                <a:latin typeface="+mn-lt"/>
                <a:ea typeface="+mn-ea"/>
                <a:cs typeface="+mn-cs"/>
              </a:rPr>
              <a:t>, gateways (click), and software </a:t>
            </a:r>
            <a:r>
              <a:rPr lang="en-US" sz="1200" kern="1200" dirty="0" smtClean="0">
                <a:solidFill>
                  <a:schemeClr val="tx1"/>
                </a:solidFill>
                <a:effectLst/>
                <a:latin typeface="+mn-lt"/>
                <a:ea typeface="+mn-ea"/>
                <a:cs typeface="+mn-cs"/>
              </a:rPr>
              <a:t>stacks (click). </a:t>
            </a:r>
            <a:r>
              <a:rPr lang="en-US" sz="1200" kern="1200" dirty="0" smtClean="0">
                <a:solidFill>
                  <a:schemeClr val="tx1"/>
                </a:solidFill>
                <a:effectLst/>
                <a:latin typeface="+mn-lt"/>
                <a:ea typeface="+mn-ea"/>
                <a:cs typeface="+mn-cs"/>
              </a:rPr>
              <a:t>Deploying a dozen different COTS products in a single home is akin to maintaining a dozen sensor networks simultaneously, each with independent risks and failures, and we found that maintenance effort increases with the number of different sub-systems more than it does with the total number of sensors.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Despite the convenience of using COTS systems, we recommend building an</a:t>
            </a:r>
            <a:r>
              <a:rPr lang="en-US" sz="1200" kern="1200" baseline="0" dirty="0" smtClean="0">
                <a:solidFill>
                  <a:schemeClr val="tx1"/>
                </a:solidFill>
                <a:effectLst/>
                <a:latin typeface="+mn-lt"/>
                <a:ea typeface="+mn-ea"/>
                <a:cs typeface="+mn-cs"/>
              </a:rPr>
              <a:t> integrated system on a single hardware platform to the extent possible in order to reduce the number of failure modes in the system.</a:t>
            </a:r>
            <a:endParaRPr lang="en-US"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24</a:t>
            </a:fld>
            <a:endParaRPr lang="en-US"/>
          </a:p>
        </p:txBody>
      </p:sp>
    </p:spTree>
    <p:extLst>
      <p:ext uri="{BB962C8B-B14F-4D97-AF65-F5344CB8AC3E}">
        <p14:creationId xmlns:p14="http://schemas.microsoft.com/office/powerpoint/2010/main" val="3086819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Before our</a:t>
            </a:r>
            <a:r>
              <a:rPr lang="en-US" baseline="0" dirty="0" smtClean="0"/>
              <a:t> deployments, researchers have been deploying sensors in homes for decades.</a:t>
            </a:r>
            <a:endParaRPr lang="en-US" dirty="0" smtClean="0"/>
          </a:p>
          <a:p>
            <a:r>
              <a:rPr lang="en-US" dirty="0" smtClean="0"/>
              <a:t>Infrastructure</a:t>
            </a:r>
            <a:r>
              <a:rPr lang="en-US" baseline="0" dirty="0" smtClean="0"/>
              <a:t> based systems such as the Neural Network House required a retrofit of 5 miles of low-voltage wire to collect information or the Aware-Home which was custom built and contained a dedicated control room. </a:t>
            </a:r>
            <a:r>
              <a:rPr lang="en-US" baseline="0" dirty="0" smtClean="0"/>
              <a:t>  There </a:t>
            </a:r>
            <a:r>
              <a:rPr lang="en-US" baseline="0" dirty="0" smtClean="0"/>
              <a:t>are also a number of infrastructure-less systems.  </a:t>
            </a:r>
            <a:r>
              <a:rPr lang="en-US" baseline="0" dirty="0" smtClean="0"/>
              <a:t>(click) These </a:t>
            </a:r>
            <a:r>
              <a:rPr lang="en-US" baseline="0" dirty="0" smtClean="0"/>
              <a:t>systems use either a large number of sensors for a short period of time or a few sensors for a long period of time.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of the lessons discussed in this talk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have undoubtedly been observed during these other home sensing projects, but These studies did not result in a comprehensive listing of these lessons learned or a distillation of guidelines from which future projects could benefit. </a:t>
            </a:r>
            <a:endParaRPr lang="en-US" dirty="0" smtClean="0"/>
          </a:p>
          <a:p>
            <a:endParaRPr lang="en-US" baseline="0" dirty="0" smtClean="0"/>
          </a:p>
          <a:p>
            <a:r>
              <a:rPr lang="en-US" baseline="0" dirty="0" smtClean="0"/>
              <a:t>Some paper do produce guidelines but they are not about system issues.  </a:t>
            </a:r>
          </a:p>
          <a:p>
            <a:r>
              <a:rPr lang="en-US" sz="1200" kern="1200" dirty="0" smtClean="0">
                <a:solidFill>
                  <a:schemeClr val="tx1"/>
                </a:solidFill>
                <a:effectLst/>
                <a:latin typeface="+mn-lt"/>
                <a:ea typeface="+mn-ea"/>
                <a:cs typeface="+mn-cs"/>
              </a:rPr>
              <a:t>They focus on social ramifications, the effect on home life, the challenges of ambiguous data.</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set of guidelines </a:t>
            </a:r>
            <a:r>
              <a:rPr lang="en-US" sz="1200" kern="1200" dirty="0" smtClean="0">
                <a:solidFill>
                  <a:schemeClr val="tx1"/>
                </a:solidFill>
                <a:effectLst/>
                <a:latin typeface="+mn-lt"/>
                <a:ea typeface="+mn-ea"/>
                <a:cs typeface="+mn-cs"/>
              </a:rPr>
              <a:t>for</a:t>
            </a:r>
            <a:r>
              <a:rPr lang="en-US" sz="1200" kern="1200" baseline="0" dirty="0" smtClean="0">
                <a:solidFill>
                  <a:schemeClr val="tx1"/>
                </a:solidFill>
                <a:effectLst/>
                <a:latin typeface="+mn-lt"/>
                <a:ea typeface="+mn-ea"/>
                <a:cs typeface="+mn-cs"/>
              </a:rPr>
              <a:t> outdoor sensor networks</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was summarized in a “Hitchhiker’s guide for WSN deployments”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paper, </a:t>
            </a:r>
            <a:r>
              <a:rPr lang="en-US" sz="1200" kern="1200" dirty="0" smtClean="0">
                <a:solidFill>
                  <a:schemeClr val="tx1"/>
                </a:solidFill>
                <a:effectLst/>
                <a:latin typeface="+mn-lt"/>
                <a:ea typeface="+mn-ea"/>
                <a:cs typeface="+mn-cs"/>
              </a:rPr>
              <a:t>we compare and contrast the</a:t>
            </a:r>
            <a:r>
              <a:rPr lang="en-US" sz="1200" kern="1200" baseline="0" dirty="0" smtClean="0">
                <a:solidFill>
                  <a:schemeClr val="tx1"/>
                </a:solidFill>
                <a:effectLst/>
                <a:latin typeface="+mn-lt"/>
                <a:ea typeface="+mn-ea"/>
                <a:cs typeface="+mn-cs"/>
              </a:rPr>
              <a:t> lessons from </a:t>
            </a:r>
            <a:r>
              <a:rPr lang="en-US" sz="1200" kern="1200" dirty="0" smtClean="0">
                <a:solidFill>
                  <a:schemeClr val="tx1"/>
                </a:solidFill>
                <a:effectLst/>
                <a:latin typeface="+mn-lt"/>
                <a:ea typeface="+mn-ea"/>
                <a:cs typeface="+mn-cs"/>
              </a:rPr>
              <a:t>outdoor </a:t>
            </a:r>
            <a:r>
              <a:rPr lang="en-US" sz="1200" kern="1200" dirty="0" smtClean="0">
                <a:solidFill>
                  <a:schemeClr val="tx1"/>
                </a:solidFill>
                <a:effectLst/>
                <a:latin typeface="+mn-lt"/>
                <a:ea typeface="+mn-ea"/>
                <a:cs typeface="+mn-cs"/>
              </a:rPr>
              <a:t>deployments when </a:t>
            </a:r>
            <a:r>
              <a:rPr lang="en-US" sz="1200" kern="1200" dirty="0" smtClean="0">
                <a:solidFill>
                  <a:schemeClr val="tx1"/>
                </a:solidFill>
                <a:effectLst/>
                <a:latin typeface="+mn-lt"/>
                <a:ea typeface="+mn-ea"/>
                <a:cs typeface="+mn-cs"/>
              </a:rPr>
              <a:t>possible. </a:t>
            </a:r>
            <a:endParaRPr lang="en-US"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25</a:t>
            </a:fld>
            <a:endParaRPr lang="en-US"/>
          </a:p>
        </p:txBody>
      </p:sp>
    </p:spTree>
    <p:extLst>
      <p:ext uri="{BB962C8B-B14F-4D97-AF65-F5344CB8AC3E}">
        <p14:creationId xmlns:p14="http://schemas.microsoft.com/office/powerpoint/2010/main" val="384212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summary, we have distilled our experiences into 7 key points:  </a:t>
            </a:r>
          </a:p>
          <a:p>
            <a:endParaRPr lang="en-US" dirty="0" smtClean="0">
              <a:solidFill>
                <a:srgbClr val="D15A24"/>
              </a:solidFill>
            </a:endParaRPr>
          </a:p>
          <a:p>
            <a:r>
              <a:rPr lang="en-US" dirty="0" smtClean="0">
                <a:solidFill>
                  <a:srgbClr val="D15A24"/>
                </a:solidFill>
              </a:rPr>
              <a:t>AC Power</a:t>
            </a:r>
            <a:r>
              <a:rPr lang="en-US" dirty="0" smtClean="0"/>
              <a:t> is not abundant or reliable </a:t>
            </a:r>
          </a:p>
          <a:p>
            <a:r>
              <a:rPr lang="en-US" dirty="0" smtClean="0">
                <a:solidFill>
                  <a:srgbClr val="D15A24"/>
                </a:solidFill>
              </a:rPr>
              <a:t>Wireless connectivity</a:t>
            </a:r>
            <a:r>
              <a:rPr lang="en-US" dirty="0" smtClean="0"/>
              <a:t> is worse than expected</a:t>
            </a:r>
          </a:p>
          <a:p>
            <a:r>
              <a:rPr lang="en-US" dirty="0" smtClean="0"/>
              <a:t>Unexpected </a:t>
            </a:r>
            <a:r>
              <a:rPr lang="en-US" dirty="0" smtClean="0">
                <a:solidFill>
                  <a:srgbClr val="D15A24"/>
                </a:solidFill>
              </a:rPr>
              <a:t>environmental hazards</a:t>
            </a:r>
          </a:p>
          <a:p>
            <a:r>
              <a:rPr lang="en-US" dirty="0" smtClean="0"/>
              <a:t>Houses are </a:t>
            </a:r>
            <a:r>
              <a:rPr lang="en-US" dirty="0" smtClean="0">
                <a:solidFill>
                  <a:srgbClr val="D15A24"/>
                </a:solidFill>
              </a:rPr>
              <a:t>remote environments</a:t>
            </a:r>
          </a:p>
          <a:p>
            <a:r>
              <a:rPr lang="en-US" dirty="0" smtClean="0"/>
              <a:t>User </a:t>
            </a:r>
            <a:r>
              <a:rPr lang="en-US" dirty="0" smtClean="0">
                <a:solidFill>
                  <a:srgbClr val="D15A24"/>
                </a:solidFill>
              </a:rPr>
              <a:t>participation</a:t>
            </a:r>
            <a:r>
              <a:rPr lang="en-US" dirty="0" smtClean="0"/>
              <a:t> is limited</a:t>
            </a:r>
          </a:p>
          <a:p>
            <a:r>
              <a:rPr lang="en-US" dirty="0" smtClean="0">
                <a:solidFill>
                  <a:srgbClr val="D15A24"/>
                </a:solidFill>
              </a:rPr>
              <a:t>Aesthetics</a:t>
            </a:r>
            <a:r>
              <a:rPr lang="en-US" dirty="0" smtClean="0"/>
              <a:t> are important</a:t>
            </a:r>
          </a:p>
          <a:p>
            <a:r>
              <a:rPr lang="en-US" dirty="0" smtClean="0">
                <a:solidFill>
                  <a:srgbClr val="D15A24"/>
                </a:solidFill>
              </a:rPr>
              <a:t>COTS </a:t>
            </a:r>
            <a:r>
              <a:rPr lang="en-US" dirty="0" smtClean="0"/>
              <a:t>are a double-edged sword</a:t>
            </a:r>
            <a:endParaRPr lang="en-US" dirty="0" smtClean="0">
              <a:solidFill>
                <a:schemeClr val="tx2"/>
              </a:solidFill>
            </a:endParaRPr>
          </a:p>
          <a:p>
            <a:endParaRPr lang="en-US" baseline="0"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26</a:t>
            </a:fld>
            <a:endParaRPr lang="en-US"/>
          </a:p>
        </p:txBody>
      </p:sp>
    </p:spTree>
    <p:extLst>
      <p:ext uri="{BB962C8B-B14F-4D97-AF65-F5344CB8AC3E}">
        <p14:creationId xmlns:p14="http://schemas.microsoft.com/office/powerpoint/2010/main" val="4059376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486DF-7541-8940-817C-EE8ABA82B7EB}" type="slidenum">
              <a:rPr lang="en-US" smtClean="0"/>
              <a:pPr/>
              <a:t>27</a:t>
            </a:fld>
            <a:endParaRPr lang="en-US"/>
          </a:p>
        </p:txBody>
      </p:sp>
    </p:spTree>
    <p:extLst>
      <p:ext uri="{BB962C8B-B14F-4D97-AF65-F5344CB8AC3E}">
        <p14:creationId xmlns:p14="http://schemas.microsoft.com/office/powerpoint/2010/main" val="3385772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486DF-7541-8940-817C-EE8ABA82B7EB}" type="slidenum">
              <a:rPr lang="en-US" smtClean="0"/>
              <a:pPr/>
              <a:t>28</a:t>
            </a:fld>
            <a:endParaRPr lang="en-US"/>
          </a:p>
        </p:txBody>
      </p:sp>
    </p:spTree>
    <p:extLst>
      <p:ext uri="{BB962C8B-B14F-4D97-AF65-F5344CB8AC3E}">
        <p14:creationId xmlns:p14="http://schemas.microsoft.com/office/powerpoint/2010/main" val="220329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researchers</a:t>
            </a:r>
            <a:r>
              <a:rPr lang="en-US" baseline="0" dirty="0" smtClean="0"/>
              <a:t> a</a:t>
            </a:r>
            <a:r>
              <a:rPr lang="en-US" dirty="0" smtClean="0"/>
              <a:t>t this conference have gone to great lengths to deploy sensors in remote,</a:t>
            </a:r>
            <a:r>
              <a:rPr lang="en-US" baseline="0" dirty="0" smtClean="0"/>
              <a:t> extreme environments.</a:t>
            </a:r>
          </a:p>
          <a:p>
            <a:endParaRPr lang="en-US" baseline="0" dirty="0" smtClean="0"/>
          </a:p>
          <a:p>
            <a:r>
              <a:rPr lang="en-US" baseline="0" dirty="0" smtClean="0"/>
              <a:t>Today, we’re here to say that  -- sensing indoors is hard too! (click)</a:t>
            </a:r>
          </a:p>
          <a:p>
            <a:endParaRPr lang="en-US" baseline="0" dirty="0" smtClean="0"/>
          </a:p>
          <a:p>
            <a:r>
              <a:rPr lang="en-US" baseline="0" dirty="0" smtClean="0"/>
              <a:t>… but maybe not in the same way </a:t>
            </a:r>
            <a:r>
              <a:rPr lang="en-US" baseline="0" dirty="0" smtClean="0">
                <a:sym typeface="Wingdings"/>
              </a:rPr>
              <a:t></a:t>
            </a:r>
            <a:r>
              <a:rPr lang="en-US" baseline="0" dirty="0" smtClean="0"/>
              <a:t>  In fact, deploying a small number of sensors is very easy: plug them in, and wireless transmit data to a laptop.</a:t>
            </a:r>
          </a:p>
          <a:p>
            <a:endParaRPr lang="en-US" baseline="0" dirty="0" smtClean="0"/>
          </a:p>
          <a:p>
            <a:r>
              <a:rPr lang="en-US" baseline="0" dirty="0" smtClean="0"/>
              <a:t>At large scale, however, things become much more difficult.</a:t>
            </a:r>
          </a:p>
        </p:txBody>
      </p:sp>
      <p:sp>
        <p:nvSpPr>
          <p:cNvPr id="4" name="Slide Number Placeholder 3"/>
          <p:cNvSpPr>
            <a:spLocks noGrp="1"/>
          </p:cNvSpPr>
          <p:nvPr>
            <p:ph type="sldNum" sz="quarter" idx="10"/>
          </p:nvPr>
        </p:nvSpPr>
        <p:spPr/>
        <p:txBody>
          <a:bodyPr/>
          <a:lstStyle/>
          <a:p>
            <a:fld id="{684486DF-7541-8940-817C-EE8ABA82B7EB}" type="slidenum">
              <a:rPr lang="en-US" smtClean="0"/>
              <a:pPr/>
              <a:t>3</a:t>
            </a:fld>
            <a:endParaRPr lang="en-US"/>
          </a:p>
        </p:txBody>
      </p:sp>
    </p:spTree>
    <p:extLst>
      <p:ext uri="{BB962C8B-B14F-4D97-AF65-F5344CB8AC3E}">
        <p14:creationId xmlns:p14="http://schemas.microsoft.com/office/powerpoint/2010/main" val="3330290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t>
            </a:r>
            <a:r>
              <a:rPr lang="en-US" baseline="0" dirty="0" smtClean="0"/>
              <a:t> the past several years, our group has deployed over 1200 sensors in over 20 homes, sometimes for over a year at a time.</a:t>
            </a:r>
          </a:p>
          <a:p>
            <a:endParaRPr lang="en-US" baseline="0" dirty="0" smtClean="0"/>
          </a:p>
          <a:p>
            <a:r>
              <a:rPr lang="en-US" baseline="0" dirty="0" smtClean="0"/>
              <a:t>In the process of scaling up these deployments, we sometimes encountered a “phase transition”: (click) the difficulty of deployment increased discontinuously as we scale up</a:t>
            </a:r>
          </a:p>
          <a:p>
            <a:endParaRPr lang="en-US" baseline="0" dirty="0" smtClean="0"/>
          </a:p>
          <a:p>
            <a:r>
              <a:rPr lang="en-US" baseline="0" dirty="0" smtClean="0"/>
              <a:t>For example, (click) powering a small number of sensors is fairly easy: just plug them in to the wall.  However, this suddenly becomes much more difficult when the number of sensors begins to exceed the number of power outlets in a house, which is typically only 30-40.</a:t>
            </a:r>
          </a:p>
        </p:txBody>
      </p:sp>
      <p:sp>
        <p:nvSpPr>
          <p:cNvPr id="4" name="Slide Number Placeholder 3"/>
          <p:cNvSpPr>
            <a:spLocks noGrp="1"/>
          </p:cNvSpPr>
          <p:nvPr>
            <p:ph type="sldNum" sz="quarter" idx="10"/>
          </p:nvPr>
        </p:nvSpPr>
        <p:spPr/>
        <p:txBody>
          <a:bodyPr/>
          <a:lstStyle/>
          <a:p>
            <a:fld id="{684486DF-7541-8940-817C-EE8ABA82B7EB}" type="slidenum">
              <a:rPr lang="en-US" smtClean="0"/>
              <a:pPr/>
              <a:t>4</a:t>
            </a:fld>
            <a:endParaRPr lang="en-US"/>
          </a:p>
        </p:txBody>
      </p:sp>
    </p:spTree>
    <p:extLst>
      <p:ext uri="{BB962C8B-B14F-4D97-AF65-F5344CB8AC3E}">
        <p14:creationId xmlns:p14="http://schemas.microsoft.com/office/powerpoint/2010/main" val="3105149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deployment is fairly</a:t>
            </a:r>
            <a:r>
              <a:rPr lang="en-US" baseline="0" dirty="0" smtClean="0"/>
              <a:t> easy when researchers deploy in their own homes.</a:t>
            </a:r>
          </a:p>
          <a:p>
            <a:endParaRPr lang="en-US" baseline="0" dirty="0" smtClean="0"/>
          </a:p>
          <a:p>
            <a:r>
              <a:rPr lang="en-US" baseline="0" dirty="0" smtClean="0"/>
              <a:t>However, as the number of homes required for a study increases beyond the number of researchers, volunteers must be used.  This </a:t>
            </a:r>
            <a:r>
              <a:rPr lang="en-US" b="1" baseline="0" dirty="0" smtClean="0"/>
              <a:t>suddenly</a:t>
            </a:r>
            <a:r>
              <a:rPr lang="en-US" baseline="0" dirty="0" smtClean="0"/>
              <a:t> makes a home more like the “remote environments” seen in some outdoor deployments, where researchers have very limited access for deployment and maintenance. </a:t>
            </a:r>
            <a:endParaRPr lang="en-US" dirty="0"/>
          </a:p>
        </p:txBody>
      </p:sp>
      <p:sp>
        <p:nvSpPr>
          <p:cNvPr id="4" name="Slide Number Placeholder 3"/>
          <p:cNvSpPr>
            <a:spLocks noGrp="1"/>
          </p:cNvSpPr>
          <p:nvPr>
            <p:ph type="sldNum" sz="quarter" idx="10"/>
          </p:nvPr>
        </p:nvSpPr>
        <p:spPr/>
        <p:txBody>
          <a:bodyPr/>
          <a:lstStyle/>
          <a:p>
            <a:fld id="{684486DF-7541-8940-817C-EE8ABA82B7EB}" type="slidenum">
              <a:rPr lang="en-US" smtClean="0"/>
              <a:pPr/>
              <a:t>5</a:t>
            </a:fld>
            <a:endParaRPr lang="en-US"/>
          </a:p>
        </p:txBody>
      </p:sp>
    </p:spTree>
    <p:extLst>
      <p:ext uri="{BB962C8B-B14F-4D97-AF65-F5344CB8AC3E}">
        <p14:creationId xmlns:p14="http://schemas.microsoft.com/office/powerpoint/2010/main" val="286928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deployment</a:t>
            </a:r>
            <a:r>
              <a:rPr lang="en-US" baseline="0" dirty="0" smtClean="0"/>
              <a:t> suddenly become much more difficult over long time periods, and this is NOT just because sensors are more likely to fail: *people* become much less tolerant of annoyances and inconveniences from sensing experiments.  Over long time periods of several months to a year, volunteers are no longer willing to help collect ground truth, tolerate wires and exposed circuit boards, or make time for frequent visits from researchers.</a:t>
            </a:r>
            <a:endParaRPr lang="en-US" dirty="0"/>
          </a:p>
        </p:txBody>
      </p:sp>
      <p:sp>
        <p:nvSpPr>
          <p:cNvPr id="4" name="Slide Number Placeholder 3"/>
          <p:cNvSpPr>
            <a:spLocks noGrp="1"/>
          </p:cNvSpPr>
          <p:nvPr>
            <p:ph type="sldNum" sz="quarter" idx="10"/>
          </p:nvPr>
        </p:nvSpPr>
        <p:spPr/>
        <p:txBody>
          <a:bodyPr/>
          <a:lstStyle/>
          <a:p>
            <a:fld id="{684486DF-7541-8940-817C-EE8ABA82B7EB}" type="slidenum">
              <a:rPr lang="en-US" smtClean="0"/>
              <a:pPr/>
              <a:t>6</a:t>
            </a:fld>
            <a:endParaRPr lang="en-US"/>
          </a:p>
        </p:txBody>
      </p:sp>
    </p:spTree>
    <p:extLst>
      <p:ext uri="{BB962C8B-B14F-4D97-AF65-F5344CB8AC3E}">
        <p14:creationId xmlns:p14="http://schemas.microsoft.com/office/powerpoint/2010/main" val="206273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Before presenting the Hitchhiker’s Guide, (pause) we will give an overview of the deployments that we performed (pause) and present an analysis of failures we experienced during these deployments.  </a:t>
            </a:r>
            <a:endParaRPr lang="en-US" dirty="0"/>
          </a:p>
        </p:txBody>
      </p:sp>
      <p:sp>
        <p:nvSpPr>
          <p:cNvPr id="4" name="Slide Number Placeholder 3"/>
          <p:cNvSpPr>
            <a:spLocks noGrp="1"/>
          </p:cNvSpPr>
          <p:nvPr>
            <p:ph type="sldNum" sz="quarter" idx="10"/>
          </p:nvPr>
        </p:nvSpPr>
        <p:spPr/>
        <p:txBody>
          <a:bodyPr/>
          <a:lstStyle/>
          <a:p>
            <a:fld id="{684486DF-7541-8940-817C-EE8ABA82B7EB}" type="slidenum">
              <a:rPr lang="en-US" smtClean="0"/>
              <a:pPr/>
              <a:t>7</a:t>
            </a:fld>
            <a:endParaRPr lang="en-US"/>
          </a:p>
        </p:txBody>
      </p:sp>
    </p:spTree>
    <p:extLst>
      <p:ext uri="{BB962C8B-B14F-4D97-AF65-F5344CB8AC3E}">
        <p14:creationId xmlns:p14="http://schemas.microsoft.com/office/powerpoint/2010/main" val="1036045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deployments include a wide range of sensing platforms, including both off-the-shelf products and custom systems that we designed and built.</a:t>
            </a:r>
          </a:p>
          <a:p>
            <a:endParaRPr lang="en-US" dirty="0" smtClean="0"/>
          </a:p>
          <a:p>
            <a:endParaRPr lang="en-US" dirty="0" smtClean="0"/>
          </a:p>
          <a:p>
            <a:r>
              <a:rPr lang="en-US" dirty="0" smtClean="0"/>
              <a:t>We deployed:</a:t>
            </a:r>
          </a:p>
          <a:p>
            <a:r>
              <a:rPr lang="en-US" dirty="0" smtClean="0"/>
              <a:t>1) Motion</a:t>
            </a:r>
          </a:p>
          <a:p>
            <a:r>
              <a:rPr lang="en-US" dirty="0" smtClean="0"/>
              <a:t>2)Temp</a:t>
            </a:r>
          </a:p>
          <a:p>
            <a:r>
              <a:rPr lang="en-US" dirty="0" err="1" smtClean="0"/>
              <a:t>Plugload</a:t>
            </a:r>
            <a:endParaRPr lang="en-US" dirty="0" smtClean="0"/>
          </a:p>
          <a:p>
            <a:r>
              <a:rPr lang="en-US" dirty="0" smtClean="0"/>
              <a:t>Power meter</a:t>
            </a:r>
          </a:p>
          <a:p>
            <a:r>
              <a:rPr lang="en-US" dirty="0" err="1" smtClean="0"/>
              <a:t>Circuilt</a:t>
            </a:r>
            <a:r>
              <a:rPr lang="en-US" dirty="0" smtClean="0"/>
              <a:t> level</a:t>
            </a:r>
            <a:r>
              <a:rPr lang="en-US" baseline="0" dirty="0" smtClean="0"/>
              <a:t> metering</a:t>
            </a:r>
          </a:p>
          <a:p>
            <a:r>
              <a:rPr lang="en-US" baseline="0" dirty="0" smtClean="0"/>
              <a:t>Water metering</a:t>
            </a:r>
          </a:p>
          <a:p>
            <a:endParaRPr lang="en-US" baseline="0" dirty="0" smtClean="0"/>
          </a:p>
          <a:p>
            <a:r>
              <a:rPr lang="en-US" baseline="0" dirty="0" smtClean="0"/>
              <a:t>Doorways sensors people, motion, open/close position</a:t>
            </a:r>
            <a:endParaRPr lang="en-US" dirty="0" smtClean="0"/>
          </a:p>
          <a:p>
            <a:endParaRPr lang="en-US" dirty="0"/>
          </a:p>
        </p:txBody>
      </p:sp>
      <p:sp>
        <p:nvSpPr>
          <p:cNvPr id="4" name="Slide Number Placeholder 3"/>
          <p:cNvSpPr>
            <a:spLocks noGrp="1"/>
          </p:cNvSpPr>
          <p:nvPr>
            <p:ph type="sldNum" sz="quarter" idx="10"/>
          </p:nvPr>
        </p:nvSpPr>
        <p:spPr/>
        <p:txBody>
          <a:bodyPr/>
          <a:lstStyle/>
          <a:p>
            <a:fld id="{684486DF-7541-8940-817C-EE8ABA82B7EB}" type="slidenum">
              <a:rPr lang="en-US" smtClean="0"/>
              <a:pPr/>
              <a:t>8</a:t>
            </a:fld>
            <a:endParaRPr lang="en-US"/>
          </a:p>
        </p:txBody>
      </p:sp>
    </p:spTree>
    <p:extLst>
      <p:ext uri="{BB962C8B-B14F-4D97-AF65-F5344CB8AC3E}">
        <p14:creationId xmlns:p14="http://schemas.microsoft.com/office/powerpoint/2010/main" val="1896824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smtClean="0"/>
              <a:t>deployed contact reed</a:t>
            </a:r>
            <a:r>
              <a:rPr lang="en-US" baseline="0" dirty="0" smtClean="0"/>
              <a:t> </a:t>
            </a:r>
            <a:r>
              <a:rPr lang="en-US" baseline="0" dirty="0" smtClean="0"/>
              <a:t>sensors to detect the use of objects, including </a:t>
            </a:r>
          </a:p>
          <a:p>
            <a:endParaRPr lang="en-US" baseline="0" dirty="0" smtClean="0"/>
          </a:p>
          <a:p>
            <a:r>
              <a:rPr lang="en-US" baseline="0" dirty="0" smtClean="0"/>
              <a:t>-Appliances</a:t>
            </a:r>
            <a:r>
              <a:rPr lang="en-US" baseline="0" dirty="0" smtClean="0"/>
              <a:t>,</a:t>
            </a:r>
          </a:p>
          <a:p>
            <a:r>
              <a:rPr lang="en-US" baseline="0" dirty="0" smtClean="0"/>
              <a:t>-Doors </a:t>
            </a:r>
            <a:r>
              <a:rPr lang="en-US" baseline="0" dirty="0" smtClean="0"/>
              <a:t>and </a:t>
            </a:r>
            <a:r>
              <a:rPr lang="en-US" baseline="0" dirty="0" err="1" smtClean="0"/>
              <a:t>cabnets</a:t>
            </a:r>
            <a:endParaRPr lang="en-US" baseline="0" dirty="0" smtClean="0"/>
          </a:p>
          <a:p>
            <a:r>
              <a:rPr lang="en-US" baseline="0" dirty="0" smtClean="0"/>
              <a:t>-And </a:t>
            </a:r>
            <a:r>
              <a:rPr lang="en-US" baseline="0" dirty="0" smtClean="0"/>
              <a:t>water fixtures</a:t>
            </a:r>
            <a:endParaRPr lang="en-US" dirty="0" smtClean="0"/>
          </a:p>
        </p:txBody>
      </p:sp>
      <p:sp>
        <p:nvSpPr>
          <p:cNvPr id="4" name="Slide Number Placeholder 3"/>
          <p:cNvSpPr>
            <a:spLocks noGrp="1"/>
          </p:cNvSpPr>
          <p:nvPr>
            <p:ph type="sldNum" sz="quarter" idx="10"/>
          </p:nvPr>
        </p:nvSpPr>
        <p:spPr/>
        <p:txBody>
          <a:bodyPr/>
          <a:lstStyle/>
          <a:p>
            <a:fld id="{684486DF-7541-8940-817C-EE8ABA82B7EB}" type="slidenum">
              <a:rPr lang="en-US" smtClean="0"/>
              <a:pPr/>
              <a:t>9</a:t>
            </a:fld>
            <a:endParaRPr lang="en-US"/>
          </a:p>
        </p:txBody>
      </p:sp>
    </p:spTree>
    <p:extLst>
      <p:ext uri="{BB962C8B-B14F-4D97-AF65-F5344CB8AC3E}">
        <p14:creationId xmlns:p14="http://schemas.microsoft.com/office/powerpoint/2010/main" val="287916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624840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 name="Picture 8" descr="uva-computer-science.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6324600"/>
            <a:ext cx="3276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549275"/>
          </a:xfrm>
          <a:prstGeom prst="rect">
            <a:avLst/>
          </a:prstGeom>
          <a:solidFill>
            <a:srgbClr val="0D32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400" dirty="0"/>
          </a:p>
        </p:txBody>
      </p:sp>
      <p:cxnSp>
        <p:nvCxnSpPr>
          <p:cNvPr id="7" name="Straight Connector 6"/>
          <p:cNvCxnSpPr/>
          <p:nvPr/>
        </p:nvCxnSpPr>
        <p:spPr>
          <a:xfrm>
            <a:off x="457200" y="6248400"/>
            <a:ext cx="8229600" cy="0"/>
          </a:xfrm>
          <a:prstGeom prst="line">
            <a:avLst/>
          </a:prstGeom>
          <a:ln w="25400">
            <a:solidFill>
              <a:srgbClr val="FF7003"/>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663575"/>
            <a:ext cx="7772400" cy="1470025"/>
          </a:xfrm>
        </p:spPr>
        <p:txBody>
          <a:bodyPr/>
          <a:lstStyle>
            <a:lvl1pPr algn="ctr">
              <a:defRPr b="0" i="0" baseline="0">
                <a:solidFill>
                  <a:srgbClr val="FF700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05200"/>
            <a:ext cx="6400800" cy="1752600"/>
          </a:xfrm>
        </p:spPr>
        <p:txBody>
          <a:bodyPr/>
          <a:lstStyle>
            <a:lvl1pPr marL="0" indent="0" algn="ctr">
              <a:buNone/>
              <a:defRPr baseline="0">
                <a:solidFill>
                  <a:srgbClr val="0D326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Date Placeholder 3"/>
          <p:cNvSpPr>
            <a:spLocks noGrp="1"/>
          </p:cNvSpPr>
          <p:nvPr>
            <p:ph type="dt" sz="half" idx="10"/>
          </p:nvPr>
        </p:nvSpPr>
        <p:spPr/>
        <p:txBody>
          <a:bodyPr/>
          <a:lstStyle>
            <a:lvl1pPr>
              <a:defRPr/>
            </a:lvl1pPr>
          </a:lstStyle>
          <a:p>
            <a:fld id="{8046AFB6-51BC-464A-B8B8-12A2726331FB}" type="datetime1">
              <a:rPr lang="en-US" smtClean="0"/>
              <a:pPr/>
              <a:t>11/3/11</a:t>
            </a:fld>
            <a:endParaRPr lang="en-US"/>
          </a:p>
        </p:txBody>
      </p:sp>
      <p:sp>
        <p:nvSpPr>
          <p:cNvPr id="9" name="Footer Placeholder 4"/>
          <p:cNvSpPr>
            <a:spLocks noGrp="1"/>
          </p:cNvSpPr>
          <p:nvPr>
            <p:ph type="ftr" sz="quarter" idx="11"/>
          </p:nvPr>
        </p:nvSpPr>
        <p:spPr/>
        <p:txBody>
          <a:bodyPr/>
          <a:lstStyle>
            <a:lvl1pPr>
              <a:defRPr baseline="0">
                <a:solidFill>
                  <a:schemeClr val="bg1"/>
                </a:solidFill>
              </a:defRPr>
            </a:lvl1pPr>
          </a:lstStyle>
          <a:p>
            <a:endParaRPr lang="en-US"/>
          </a:p>
        </p:txBody>
      </p:sp>
      <p:sp>
        <p:nvSpPr>
          <p:cNvPr id="10" name="Slide Number Placeholder 5"/>
          <p:cNvSpPr>
            <a:spLocks noGrp="1"/>
          </p:cNvSpPr>
          <p:nvPr>
            <p:ph type="sldNum" sz="quarter" idx="12"/>
          </p:nvPr>
        </p:nvSpPr>
        <p:spPr/>
        <p:txBody>
          <a:bodyPr/>
          <a:lstStyle>
            <a:lvl1pPr>
              <a:defRPr/>
            </a:lvl1pPr>
          </a:lstStyle>
          <a:p>
            <a:fld id="{2D57B0AA-AC8E-4463-ADAC-E87D09B82E4F}" type="slidenum">
              <a:rPr lang="en-US" smtClean="0"/>
              <a:pPr/>
              <a:t>‹#›</a:t>
            </a:fld>
            <a:endParaRPr lang="en-US"/>
          </a:p>
        </p:txBody>
      </p:sp>
    </p:spTree>
    <p:extLst>
      <p:ext uri="{BB962C8B-B14F-4D97-AF65-F5344CB8AC3E}">
        <p14:creationId xmlns:p14="http://schemas.microsoft.com/office/powerpoint/2010/main" val="120746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6FF90A9-D12D-0643-B7C1-8BED7289CF03}" type="datetime1">
              <a:rPr lang="en-US" smtClean="0"/>
              <a:pPr/>
              <a:t>11/3/11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3339C71-E449-DC45-86AF-301058403CE6}" type="slidenum">
              <a:rPr lang="en-US" smtClean="0"/>
              <a:pPr/>
              <a:t>‹#›</a:t>
            </a:fld>
            <a:endParaRPr lang="en-US"/>
          </a:p>
        </p:txBody>
      </p:sp>
    </p:spTree>
    <p:extLst>
      <p:ext uri="{BB962C8B-B14F-4D97-AF65-F5344CB8AC3E}">
        <p14:creationId xmlns:p14="http://schemas.microsoft.com/office/powerpoint/2010/main" val="889496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B54C3F94-730F-1746-AF26-AF5AD434D315}" type="datetime1">
              <a:rPr lang="en-US" smtClean="0"/>
              <a:pPr/>
              <a:t>11/3/11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3339C71-E449-DC45-86AF-301058403CE6}" type="slidenum">
              <a:rPr lang="en-US" smtClean="0"/>
              <a:pPr/>
              <a:t>‹#›</a:t>
            </a:fld>
            <a:endParaRPr lang="en-US"/>
          </a:p>
        </p:txBody>
      </p:sp>
    </p:spTree>
    <p:extLst>
      <p:ext uri="{BB962C8B-B14F-4D97-AF65-F5344CB8AC3E}">
        <p14:creationId xmlns:p14="http://schemas.microsoft.com/office/powerpoint/2010/main" val="2350612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p:nvCxnSpPr>
        <p:spPr>
          <a:xfrm>
            <a:off x="457200" y="1066800"/>
            <a:ext cx="8229600" cy="0"/>
          </a:xfrm>
          <a:prstGeom prst="line">
            <a:avLst/>
          </a:prstGeom>
          <a:ln w="25400">
            <a:solidFill>
              <a:srgbClr val="FF7003"/>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fld id="{D93D9DD1-CCD3-7F4B-B314-7A0E392430DA}" type="datetime1">
              <a:rPr lang="en-US" smtClean="0"/>
              <a:pPr/>
              <a:t>11/3/11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a:xfrm>
            <a:off x="6781800" y="6416675"/>
            <a:ext cx="2133600" cy="365125"/>
          </a:xfrm>
        </p:spPr>
        <p:txBody>
          <a:bodyPr/>
          <a:lstStyle>
            <a:lvl1pPr>
              <a:defRPr b="1"/>
            </a:lvl1pPr>
          </a:lstStyle>
          <a:p>
            <a:fld id="{73339C71-E449-DC45-86AF-301058403CE6}" type="slidenum">
              <a:rPr lang="en-US" smtClean="0"/>
              <a:pPr/>
              <a:t>‹#›</a:t>
            </a:fld>
            <a:endParaRPr lang="en-US"/>
          </a:p>
        </p:txBody>
      </p:sp>
    </p:spTree>
    <p:extLst>
      <p:ext uri="{BB962C8B-B14F-4D97-AF65-F5344CB8AC3E}">
        <p14:creationId xmlns:p14="http://schemas.microsoft.com/office/powerpoint/2010/main" val="110300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624840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 name="Picture 8" descr="uva-computer-science.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6324600"/>
            <a:ext cx="3276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a:off x="457200" y="6248400"/>
            <a:ext cx="8229600" cy="0"/>
          </a:xfrm>
          <a:prstGeom prst="line">
            <a:avLst/>
          </a:prstGeom>
          <a:ln w="25400">
            <a:solidFill>
              <a:srgbClr val="FF700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144000" cy="549275"/>
          </a:xfrm>
          <a:prstGeom prst="rect">
            <a:avLst/>
          </a:prstGeom>
          <a:solidFill>
            <a:srgbClr val="0D32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400" dirty="0"/>
          </a:p>
        </p:txBody>
      </p:sp>
      <p:sp>
        <p:nvSpPr>
          <p:cNvPr id="2" name="Title 1"/>
          <p:cNvSpPr>
            <a:spLocks noGrp="1"/>
          </p:cNvSpPr>
          <p:nvPr>
            <p:ph type="title"/>
          </p:nvPr>
        </p:nvSpPr>
        <p:spPr>
          <a:xfrm>
            <a:off x="685800" y="2747962"/>
            <a:ext cx="7772400" cy="1362075"/>
          </a:xfrm>
        </p:spPr>
        <p:txBody>
          <a:bodyPr anchor="t"/>
          <a:lstStyle>
            <a:lvl1pPr algn="ctr">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85800" y="4114800"/>
            <a:ext cx="7772400" cy="1500187"/>
          </a:xfrm>
        </p:spPr>
        <p:txBody>
          <a:bodyPr anchor="b"/>
          <a:lstStyle>
            <a:lvl1pPr marL="0" indent="0" algn="ctr">
              <a:buNone/>
              <a:defRPr sz="2000">
                <a:solidFill>
                  <a:srgbClr val="0D3268"/>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Date Placeholder 3"/>
          <p:cNvSpPr>
            <a:spLocks noGrp="1"/>
          </p:cNvSpPr>
          <p:nvPr>
            <p:ph type="dt" sz="half" idx="10"/>
          </p:nvPr>
        </p:nvSpPr>
        <p:spPr/>
        <p:txBody>
          <a:bodyPr/>
          <a:lstStyle>
            <a:lvl1pPr>
              <a:defRPr/>
            </a:lvl1pPr>
          </a:lstStyle>
          <a:p>
            <a:fld id="{BE27032C-9CE8-BD4F-903E-9BF264B85584}" type="datetime1">
              <a:rPr lang="en-US" smtClean="0"/>
              <a:pPr/>
              <a:t>11/3/11</a:t>
            </a:fld>
            <a:endParaRPr lang="en-US"/>
          </a:p>
        </p:txBody>
      </p:sp>
      <p:sp>
        <p:nvSpPr>
          <p:cNvPr id="9"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p:txBody>
          <a:bodyPr/>
          <a:lstStyle>
            <a:lvl1pPr>
              <a:defRPr/>
            </a:lvl1pPr>
          </a:lstStyle>
          <a:p>
            <a:fld id="{73339C71-E449-DC45-86AF-301058403CE6}" type="slidenum">
              <a:rPr lang="en-US" smtClean="0"/>
              <a:pPr/>
              <a:t>‹#›</a:t>
            </a:fld>
            <a:endParaRPr lang="en-US"/>
          </a:p>
        </p:txBody>
      </p:sp>
    </p:spTree>
    <p:extLst>
      <p:ext uri="{BB962C8B-B14F-4D97-AF65-F5344CB8AC3E}">
        <p14:creationId xmlns:p14="http://schemas.microsoft.com/office/powerpoint/2010/main" val="967103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671FDE31-4233-6445-9FCB-93065F7FF7E8}" type="datetime1">
              <a:rPr lang="en-US" smtClean="0"/>
              <a:pPr/>
              <a:t>11/3/11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3339C71-E449-DC45-86AF-301058403CE6}" type="slidenum">
              <a:rPr lang="en-US" smtClean="0"/>
              <a:pPr/>
              <a:t>‹#›</a:t>
            </a:fld>
            <a:endParaRPr lang="en-US"/>
          </a:p>
        </p:txBody>
      </p:sp>
    </p:spTree>
    <p:extLst>
      <p:ext uri="{BB962C8B-B14F-4D97-AF65-F5344CB8AC3E}">
        <p14:creationId xmlns:p14="http://schemas.microsoft.com/office/powerpoint/2010/main" val="335498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51D01AEB-C043-2E47-81CB-0D74F844828F}" type="datetime1">
              <a:rPr lang="en-US" smtClean="0"/>
              <a:pPr/>
              <a:t>11/3/11</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3339C71-E449-DC45-86AF-301058403CE6}" type="slidenum">
              <a:rPr lang="en-US" smtClean="0"/>
              <a:pPr/>
              <a:t>‹#›</a:t>
            </a:fld>
            <a:endParaRPr lang="en-US"/>
          </a:p>
        </p:txBody>
      </p:sp>
    </p:spTree>
    <p:extLst>
      <p:ext uri="{BB962C8B-B14F-4D97-AF65-F5344CB8AC3E}">
        <p14:creationId xmlns:p14="http://schemas.microsoft.com/office/powerpoint/2010/main" val="3961593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0FA31C11-A017-8445-AED0-FE3EA7B323F0}" type="datetime1">
              <a:rPr lang="en-US" smtClean="0"/>
              <a:pPr/>
              <a:t>11/3/11</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3339C71-E449-DC45-86AF-301058403CE6}" type="slidenum">
              <a:rPr lang="en-US" smtClean="0"/>
              <a:pPr/>
              <a:t>‹#›</a:t>
            </a:fld>
            <a:endParaRPr lang="en-US"/>
          </a:p>
        </p:txBody>
      </p:sp>
    </p:spTree>
    <p:extLst>
      <p:ext uri="{BB962C8B-B14F-4D97-AF65-F5344CB8AC3E}">
        <p14:creationId xmlns:p14="http://schemas.microsoft.com/office/powerpoint/2010/main" val="4279939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131E935F-426D-3A4D-AFDA-9E18AA71A97B}" type="datetime1">
              <a:rPr lang="en-US" smtClean="0"/>
              <a:pPr/>
              <a:t>11/3/11</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3339C71-E449-DC45-86AF-301058403CE6}" type="slidenum">
              <a:rPr lang="en-US" smtClean="0"/>
              <a:pPr/>
              <a:t>‹#›</a:t>
            </a:fld>
            <a:endParaRPr lang="en-US"/>
          </a:p>
        </p:txBody>
      </p:sp>
    </p:spTree>
    <p:extLst>
      <p:ext uri="{BB962C8B-B14F-4D97-AF65-F5344CB8AC3E}">
        <p14:creationId xmlns:p14="http://schemas.microsoft.com/office/powerpoint/2010/main" val="3079137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8EE83894-BB3A-2B4F-9BEE-E6326713AA29}" type="datetime1">
              <a:rPr lang="en-US" smtClean="0"/>
              <a:pPr/>
              <a:t>11/3/11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413448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4646BCA-B927-DF41-B3F0-1CD730E8DE25}" type="datetime1">
              <a:rPr lang="en-US" smtClean="0"/>
              <a:pPr/>
              <a:t>11/3/11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3339C71-E449-DC45-86AF-301058403CE6}" type="slidenum">
              <a:rPr lang="en-US" smtClean="0"/>
              <a:pPr/>
              <a:t>‹#›</a:t>
            </a:fld>
            <a:endParaRPr lang="en-US"/>
          </a:p>
        </p:txBody>
      </p:sp>
    </p:spTree>
    <p:extLst>
      <p:ext uri="{BB962C8B-B14F-4D97-AF65-F5344CB8AC3E}">
        <p14:creationId xmlns:p14="http://schemas.microsoft.com/office/powerpoint/2010/main" val="753226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6308725"/>
            <a:ext cx="9144000" cy="549275"/>
          </a:xfrm>
          <a:prstGeom prst="rect">
            <a:avLst/>
          </a:prstGeom>
          <a:solidFill>
            <a:srgbClr val="0D32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sz="1400" dirty="0"/>
          </a:p>
        </p:txBody>
      </p:sp>
      <p:sp>
        <p:nvSpPr>
          <p:cNvPr id="1027" name="Title Placeholder 1"/>
          <p:cNvSpPr>
            <a:spLocks noGrp="1"/>
          </p:cNvSpPr>
          <p:nvPr>
            <p:ph type="title"/>
          </p:nvPr>
        </p:nvSpPr>
        <p:spPr bwMode="auto">
          <a:xfrm>
            <a:off x="457200" y="274638"/>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Text Placeholder 2"/>
          <p:cNvSpPr>
            <a:spLocks noGrp="1"/>
          </p:cNvSpPr>
          <p:nvPr>
            <p:ph type="body" idx="1"/>
          </p:nvPr>
        </p:nvSpPr>
        <p:spPr bwMode="auto">
          <a:xfrm>
            <a:off x="457200" y="1219200"/>
            <a:ext cx="82296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1F92BDA3-84E7-0E4A-8A2D-799FB861D5C8}" type="datetime1">
              <a:rPr lang="en-US" smtClean="0"/>
              <a:pPr/>
              <a:t>11/3/11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bg1"/>
                </a:solidFill>
                <a:latin typeface="Calibri" charset="0"/>
              </a:defRPr>
            </a:lvl1pPr>
          </a:lstStyle>
          <a:p>
            <a:fld id="{73339C71-E449-DC45-86AF-301058403CE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1" fontAlgn="base" hangingPunct="1">
        <a:spcBef>
          <a:spcPct val="0"/>
        </a:spcBef>
        <a:spcAft>
          <a:spcPct val="0"/>
        </a:spcAft>
        <a:defRPr sz="4400" kern="1200">
          <a:solidFill>
            <a:srgbClr val="FF7003"/>
          </a:solidFill>
          <a:latin typeface="+mj-lt"/>
          <a:ea typeface="ＭＳ Ｐゴシック" charset="0"/>
          <a:cs typeface="+mj-cs"/>
        </a:defRPr>
      </a:lvl1pPr>
      <a:lvl2pPr algn="l" rtl="0" eaLnBrk="1" fontAlgn="base" hangingPunct="1">
        <a:spcBef>
          <a:spcPct val="0"/>
        </a:spcBef>
        <a:spcAft>
          <a:spcPct val="0"/>
        </a:spcAft>
        <a:defRPr sz="4400">
          <a:solidFill>
            <a:srgbClr val="FF7003"/>
          </a:solidFill>
          <a:latin typeface="Calibri" pitchFamily="34" charset="0"/>
          <a:ea typeface="ＭＳ Ｐゴシック" charset="0"/>
        </a:defRPr>
      </a:lvl2pPr>
      <a:lvl3pPr algn="l" rtl="0" eaLnBrk="1" fontAlgn="base" hangingPunct="1">
        <a:spcBef>
          <a:spcPct val="0"/>
        </a:spcBef>
        <a:spcAft>
          <a:spcPct val="0"/>
        </a:spcAft>
        <a:defRPr sz="4400">
          <a:solidFill>
            <a:srgbClr val="FF7003"/>
          </a:solidFill>
          <a:latin typeface="Calibri" pitchFamily="34" charset="0"/>
          <a:ea typeface="ＭＳ Ｐゴシック" charset="0"/>
        </a:defRPr>
      </a:lvl3pPr>
      <a:lvl4pPr algn="l" rtl="0" eaLnBrk="1" fontAlgn="base" hangingPunct="1">
        <a:spcBef>
          <a:spcPct val="0"/>
        </a:spcBef>
        <a:spcAft>
          <a:spcPct val="0"/>
        </a:spcAft>
        <a:defRPr sz="4400">
          <a:solidFill>
            <a:srgbClr val="FF7003"/>
          </a:solidFill>
          <a:latin typeface="Calibri" pitchFamily="34" charset="0"/>
          <a:ea typeface="ＭＳ Ｐゴシック" charset="0"/>
        </a:defRPr>
      </a:lvl4pPr>
      <a:lvl5pPr algn="l" rtl="0" eaLnBrk="1" fontAlgn="base" hangingPunct="1">
        <a:spcBef>
          <a:spcPct val="0"/>
        </a:spcBef>
        <a:spcAft>
          <a:spcPct val="0"/>
        </a:spcAft>
        <a:defRPr sz="4400">
          <a:solidFill>
            <a:srgbClr val="FF7003"/>
          </a:solidFill>
          <a:latin typeface="Calibri" pitchFamily="34" charset="0"/>
          <a:ea typeface="ＭＳ Ｐゴシック" charset="0"/>
        </a:defRPr>
      </a:lvl5pPr>
      <a:lvl6pPr marL="457200" algn="l" rtl="0" eaLnBrk="1" fontAlgn="base" hangingPunct="1">
        <a:spcBef>
          <a:spcPct val="0"/>
        </a:spcBef>
        <a:spcAft>
          <a:spcPct val="0"/>
        </a:spcAft>
        <a:defRPr sz="4400">
          <a:solidFill>
            <a:srgbClr val="FF7003"/>
          </a:solidFill>
          <a:latin typeface="Calibri" pitchFamily="34" charset="0"/>
        </a:defRPr>
      </a:lvl6pPr>
      <a:lvl7pPr marL="914400" algn="l" rtl="0" eaLnBrk="1" fontAlgn="base" hangingPunct="1">
        <a:spcBef>
          <a:spcPct val="0"/>
        </a:spcBef>
        <a:spcAft>
          <a:spcPct val="0"/>
        </a:spcAft>
        <a:defRPr sz="4400">
          <a:solidFill>
            <a:srgbClr val="FF7003"/>
          </a:solidFill>
          <a:latin typeface="Calibri" pitchFamily="34" charset="0"/>
        </a:defRPr>
      </a:lvl7pPr>
      <a:lvl8pPr marL="1371600" algn="l" rtl="0" eaLnBrk="1" fontAlgn="base" hangingPunct="1">
        <a:spcBef>
          <a:spcPct val="0"/>
        </a:spcBef>
        <a:spcAft>
          <a:spcPct val="0"/>
        </a:spcAft>
        <a:defRPr sz="4400">
          <a:solidFill>
            <a:srgbClr val="FF7003"/>
          </a:solidFill>
          <a:latin typeface="Calibri" pitchFamily="34" charset="0"/>
        </a:defRPr>
      </a:lvl8pPr>
      <a:lvl9pPr marL="1828800" algn="l" rtl="0" eaLnBrk="1" fontAlgn="base" hangingPunct="1">
        <a:spcBef>
          <a:spcPct val="0"/>
        </a:spcBef>
        <a:spcAft>
          <a:spcPct val="0"/>
        </a:spcAft>
        <a:defRPr sz="4400">
          <a:solidFill>
            <a:srgbClr val="FF7003"/>
          </a:solidFill>
          <a:latin typeface="Calibri" pitchFamily="34" charset="0"/>
        </a:defRPr>
      </a:lvl9pPr>
    </p:titleStyle>
    <p:bodyStyle>
      <a:lvl1pPr marL="342900" indent="-342900" algn="l" rtl="0" eaLnBrk="1" fontAlgn="base" hangingPunct="1">
        <a:spcBef>
          <a:spcPct val="20000"/>
        </a:spcBef>
        <a:spcAft>
          <a:spcPct val="0"/>
        </a:spcAft>
        <a:buClr>
          <a:srgbClr val="FF7003"/>
        </a:buClr>
        <a:buFont typeface="Wingdings" charset="0"/>
        <a:buChar char="§"/>
        <a:defRPr sz="3200" kern="1200">
          <a:solidFill>
            <a:srgbClr val="0D3268"/>
          </a:solidFill>
          <a:latin typeface="+mn-lt"/>
          <a:ea typeface="ＭＳ Ｐゴシック" charset="0"/>
          <a:cs typeface="+mn-cs"/>
        </a:defRPr>
      </a:lvl1pPr>
      <a:lvl2pPr marL="742950" indent="-285750" algn="l" rtl="0" eaLnBrk="1" fontAlgn="base" hangingPunct="1">
        <a:spcBef>
          <a:spcPct val="20000"/>
        </a:spcBef>
        <a:spcAft>
          <a:spcPct val="0"/>
        </a:spcAft>
        <a:buClr>
          <a:srgbClr val="0D3268"/>
        </a:buClr>
        <a:buFont typeface="Wingdings" charset="0"/>
        <a:buChar char="§"/>
        <a:defRPr sz="2800" kern="1200">
          <a:solidFill>
            <a:srgbClr val="0D3268"/>
          </a:solidFill>
          <a:latin typeface="+mn-lt"/>
          <a:ea typeface="ＭＳ Ｐゴシック" charset="0"/>
          <a:cs typeface="+mn-cs"/>
        </a:defRPr>
      </a:lvl2pPr>
      <a:lvl3pPr marL="1143000" indent="-228600" algn="l" rtl="0" eaLnBrk="1" fontAlgn="base" hangingPunct="1">
        <a:spcBef>
          <a:spcPct val="20000"/>
        </a:spcBef>
        <a:spcAft>
          <a:spcPct val="0"/>
        </a:spcAft>
        <a:buFont typeface="Arial" charset="0"/>
        <a:buChar char="•"/>
        <a:defRPr sz="2400" kern="1200">
          <a:solidFill>
            <a:srgbClr val="0D3268"/>
          </a:solidFill>
          <a:latin typeface="+mn-lt"/>
          <a:ea typeface="ＭＳ Ｐゴシック" charset="0"/>
          <a:cs typeface="+mn-cs"/>
        </a:defRPr>
      </a:lvl3pPr>
      <a:lvl4pPr marL="1600200" indent="-228600" algn="l" rtl="0" eaLnBrk="1" fontAlgn="base" hangingPunct="1">
        <a:spcBef>
          <a:spcPct val="20000"/>
        </a:spcBef>
        <a:spcAft>
          <a:spcPct val="0"/>
        </a:spcAft>
        <a:buFont typeface="Arial" charset="0"/>
        <a:buChar char="–"/>
        <a:defRPr sz="2000" kern="1200">
          <a:solidFill>
            <a:srgbClr val="0D3268"/>
          </a:solidFill>
          <a:latin typeface="+mn-lt"/>
          <a:ea typeface="ＭＳ Ｐゴシック" charset="0"/>
          <a:cs typeface="+mn-cs"/>
        </a:defRPr>
      </a:lvl4pPr>
      <a:lvl5pPr marL="2057400" indent="-228600" algn="l" rtl="0" eaLnBrk="1" fontAlgn="base" hangingPunct="1">
        <a:spcBef>
          <a:spcPct val="20000"/>
        </a:spcBef>
        <a:spcAft>
          <a:spcPct val="0"/>
        </a:spcAft>
        <a:buFont typeface="Arial" charset="0"/>
        <a:buChar char="»"/>
        <a:defRPr sz="2000" kern="1200">
          <a:solidFill>
            <a:srgbClr val="0D3268"/>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g"/><Relationship Id="rId6"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 Id="rId11"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microsoft.com/office/2007/relationships/hdphoto" Target="../media/hdphoto4.wdp"/><Relationship Id="rId6" Type="http://schemas.openxmlformats.org/officeDocument/2006/relationships/image" Target="../media/image50.png"/><Relationship Id="rId7" Type="http://schemas.openxmlformats.org/officeDocument/2006/relationships/image" Target="../media/image19.JPG"/><Relationship Id="rId8" Type="http://schemas.openxmlformats.org/officeDocument/2006/relationships/image" Target="../media/image20.JP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JP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60.JPG"/><Relationship Id="rId8" Type="http://schemas.openxmlformats.org/officeDocument/2006/relationships/image" Target="../media/image61.png"/><Relationship Id="rId9"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 Id="rId11"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15.png"/><Relationship Id="rId9"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jpg"/><Relationship Id="rId8" Type="http://schemas.openxmlformats.org/officeDocument/2006/relationships/image" Target="../media/image22.jpeg"/><Relationship Id="rId9" Type="http://schemas.microsoft.com/office/2007/relationships/hdphoto" Target="../media/hdphoto1.wdp"/><Relationship Id="rId10"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97787"/>
            <a:ext cx="7772400" cy="2876307"/>
          </a:xfrm>
        </p:spPr>
        <p:txBody>
          <a:bodyPr>
            <a:normAutofit/>
          </a:bodyPr>
          <a:lstStyle/>
          <a:p>
            <a:pPr algn="r"/>
            <a:r>
              <a:rPr lang="en-US" dirty="0" smtClean="0"/>
              <a:t>The Hitchhiker’s Guide to Successful Residential Sensing Deployments</a:t>
            </a:r>
            <a:endParaRPr lang="en-US" dirty="0"/>
          </a:p>
        </p:txBody>
      </p:sp>
      <p:sp>
        <p:nvSpPr>
          <p:cNvPr id="3" name="Subtitle 2"/>
          <p:cNvSpPr>
            <a:spLocks noGrp="1"/>
          </p:cNvSpPr>
          <p:nvPr>
            <p:ph type="subTitle" idx="1"/>
          </p:nvPr>
        </p:nvSpPr>
        <p:spPr>
          <a:xfrm>
            <a:off x="1371600" y="3274094"/>
            <a:ext cx="7086600" cy="2861006"/>
          </a:xfrm>
        </p:spPr>
        <p:txBody>
          <a:bodyPr>
            <a:normAutofit/>
          </a:bodyPr>
          <a:lstStyle/>
          <a:p>
            <a:pPr algn="r"/>
            <a:r>
              <a:rPr lang="en-US" b="1" dirty="0" smtClean="0"/>
              <a:t>Timothy W. Hnat</a:t>
            </a:r>
            <a:r>
              <a:rPr lang="en-US" dirty="0" smtClean="0"/>
              <a:t>, Vijay </a:t>
            </a:r>
            <a:r>
              <a:rPr lang="en-US" dirty="0" err="1" smtClean="0"/>
              <a:t>Shrinivasan</a:t>
            </a:r>
            <a:r>
              <a:rPr lang="en-US" dirty="0" smtClean="0"/>
              <a:t>, </a:t>
            </a:r>
            <a:r>
              <a:rPr lang="en-US" dirty="0" err="1" smtClean="0"/>
              <a:t>Jiakang</a:t>
            </a:r>
            <a:r>
              <a:rPr lang="en-US" dirty="0" smtClean="0"/>
              <a:t> Lu, </a:t>
            </a:r>
            <a:r>
              <a:rPr lang="en-US" dirty="0" err="1" smtClean="0"/>
              <a:t>Tamim</a:t>
            </a:r>
            <a:r>
              <a:rPr lang="en-US" dirty="0" smtClean="0"/>
              <a:t> I. </a:t>
            </a:r>
            <a:r>
              <a:rPr lang="en-US" dirty="0" err="1" smtClean="0"/>
              <a:t>Sookoor</a:t>
            </a:r>
            <a:r>
              <a:rPr lang="en-US" dirty="0" smtClean="0"/>
              <a:t>, Raymond Dawson, John </a:t>
            </a:r>
            <a:r>
              <a:rPr lang="en-US" dirty="0" err="1" smtClean="0"/>
              <a:t>Stankovic</a:t>
            </a:r>
            <a:r>
              <a:rPr lang="en-US" dirty="0" smtClean="0"/>
              <a:t>, and </a:t>
            </a:r>
          </a:p>
          <a:p>
            <a:pPr algn="r"/>
            <a:r>
              <a:rPr lang="en-US" dirty="0" err="1" smtClean="0"/>
              <a:t>Kamin</a:t>
            </a:r>
            <a:r>
              <a:rPr lang="en-US" dirty="0" smtClean="0"/>
              <a:t> Whitehouse</a:t>
            </a:r>
          </a:p>
        </p:txBody>
      </p:sp>
      <p:sp>
        <p:nvSpPr>
          <p:cNvPr id="4" name="Slide Number Placeholder 3"/>
          <p:cNvSpPr>
            <a:spLocks noGrp="1"/>
          </p:cNvSpPr>
          <p:nvPr>
            <p:ph type="sldNum" sz="quarter" idx="12"/>
          </p:nvPr>
        </p:nvSpPr>
        <p:spPr/>
        <p:txBody>
          <a:bodyPr/>
          <a:lstStyle/>
          <a:p>
            <a:fld id="{2D57B0AA-AC8E-4463-ADAC-E87D09B82E4F}" type="slidenum">
              <a:rPr lang="en-US" smtClean="0"/>
              <a:pPr/>
              <a:t>1</a:t>
            </a:fld>
            <a:endParaRPr lang="en-US"/>
          </a:p>
        </p:txBody>
      </p:sp>
    </p:spTree>
    <p:extLst>
      <p:ext uri="{BB962C8B-B14F-4D97-AF65-F5344CB8AC3E}">
        <p14:creationId xmlns:p14="http://schemas.microsoft.com/office/powerpoint/2010/main" val="30110807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Overview</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10</a:t>
            </a:fld>
            <a:endParaRPr lang="en-US"/>
          </a:p>
        </p:txBody>
      </p:sp>
      <p:pic>
        <p:nvPicPr>
          <p:cNvPr id="5" name="Picture 4"/>
          <p:cNvPicPr>
            <a:picLocks noChangeAspect="1"/>
          </p:cNvPicPr>
          <p:nvPr/>
        </p:nvPicPr>
        <p:blipFill rotWithShape="1">
          <a:blip r:embed="rId3"/>
          <a:srcRect b="16458"/>
          <a:stretch/>
        </p:blipFill>
        <p:spPr>
          <a:xfrm>
            <a:off x="2750203" y="1697813"/>
            <a:ext cx="3175000" cy="1899151"/>
          </a:xfrm>
          <a:prstGeom prst="rect">
            <a:avLst/>
          </a:prstGeom>
        </p:spPr>
      </p:pic>
      <p:pic>
        <p:nvPicPr>
          <p:cNvPr id="6" name="Picture 5"/>
          <p:cNvPicPr>
            <a:picLocks noChangeAspect="1"/>
          </p:cNvPicPr>
          <p:nvPr/>
        </p:nvPicPr>
        <p:blipFill>
          <a:blip r:embed="rId4"/>
          <a:stretch>
            <a:fillRect/>
          </a:stretch>
        </p:blipFill>
        <p:spPr>
          <a:xfrm>
            <a:off x="6330714" y="3880728"/>
            <a:ext cx="1911682" cy="1600351"/>
          </a:xfrm>
          <a:prstGeom prst="rect">
            <a:avLst/>
          </a:prstGeom>
        </p:spPr>
      </p:pic>
      <p:pic>
        <p:nvPicPr>
          <p:cNvPr id="7" name="Picture 6" descr="RegisterGen2Fro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210" y="4285790"/>
            <a:ext cx="2279785" cy="1184290"/>
          </a:xfrm>
          <a:prstGeom prst="rect">
            <a:avLst/>
          </a:prstGeom>
        </p:spPr>
      </p:pic>
      <p:pic>
        <p:nvPicPr>
          <p:cNvPr id="8" name="Picture 7" descr="RegisterGen1Fron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697" y="4287719"/>
            <a:ext cx="2338794" cy="1193360"/>
          </a:xfrm>
          <a:prstGeom prst="rect">
            <a:avLst/>
          </a:prstGeom>
        </p:spPr>
      </p:pic>
    </p:spTree>
    <p:extLst>
      <p:ext uri="{BB962C8B-B14F-4D97-AF65-F5344CB8AC3E}">
        <p14:creationId xmlns:p14="http://schemas.microsoft.com/office/powerpoint/2010/main" val="20143246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Deployments</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11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564758235"/>
              </p:ext>
            </p:extLst>
          </p:nvPr>
        </p:nvGraphicFramePr>
        <p:xfrm>
          <a:off x="320100" y="381031"/>
          <a:ext cx="8503800" cy="6095939"/>
        </p:xfrm>
        <a:graphic>
          <a:graphicData uri="http://schemas.openxmlformats.org/drawingml/2006/table">
            <a:tbl>
              <a:tblPr firstRow="1" firstCol="1" bandRow="1">
                <a:tableStyleId>{5C22544A-7EE6-4342-B048-85BDC9FD1C3A}</a:tableStyleId>
              </a:tblPr>
              <a:tblGrid>
                <a:gridCol w="566920"/>
                <a:gridCol w="566920"/>
                <a:gridCol w="566920"/>
                <a:gridCol w="566920"/>
                <a:gridCol w="566920"/>
                <a:gridCol w="566920"/>
                <a:gridCol w="566920"/>
                <a:gridCol w="566920"/>
                <a:gridCol w="566920"/>
                <a:gridCol w="566920"/>
                <a:gridCol w="566920"/>
                <a:gridCol w="566920"/>
                <a:gridCol w="566920"/>
                <a:gridCol w="566920"/>
                <a:gridCol w="566920"/>
              </a:tblGrid>
              <a:tr h="1561523">
                <a:tc>
                  <a:txBody>
                    <a:bodyPr/>
                    <a:lstStyle/>
                    <a:p>
                      <a:pPr algn="l"/>
                      <a:r>
                        <a:rPr lang="en-US" dirty="0" smtClean="0"/>
                        <a:t>Deployment</a:t>
                      </a:r>
                      <a:endParaRPr lang="en-US" dirty="0"/>
                    </a:p>
                  </a:txBody>
                  <a:tcPr vert="vert270" anchor="ctr"/>
                </a:tc>
                <a:tc>
                  <a:txBody>
                    <a:bodyPr/>
                    <a:lstStyle/>
                    <a:p>
                      <a:pPr algn="l"/>
                      <a:r>
                        <a:rPr lang="en-US" dirty="0" smtClean="0"/>
                        <a:t># Homes</a:t>
                      </a:r>
                      <a:endParaRPr lang="en-US" dirty="0"/>
                    </a:p>
                  </a:txBody>
                  <a:tcPr vert="vert270" anchor="ctr"/>
                </a:tc>
                <a:tc>
                  <a:txBody>
                    <a:bodyPr/>
                    <a:lstStyle/>
                    <a:p>
                      <a:pPr algn="l"/>
                      <a:r>
                        <a:rPr lang="en-US" dirty="0" smtClean="0"/>
                        <a:t>Weeks</a:t>
                      </a:r>
                      <a:endParaRPr lang="en-US" dirty="0"/>
                    </a:p>
                  </a:txBody>
                  <a:tcPr vert="vert270" anchor="ctr"/>
                </a:tc>
                <a:tc>
                  <a:txBody>
                    <a:bodyPr/>
                    <a:lstStyle/>
                    <a:p>
                      <a:pPr algn="l"/>
                      <a:r>
                        <a:rPr lang="en-US" dirty="0" smtClean="0"/>
                        <a:t>Motion</a:t>
                      </a:r>
                      <a:endParaRPr lang="en-US" dirty="0"/>
                    </a:p>
                  </a:txBody>
                  <a:tcPr vert="vert270" anchor="ctr"/>
                </a:tc>
                <a:tc>
                  <a:txBody>
                    <a:bodyPr/>
                    <a:lstStyle/>
                    <a:p>
                      <a:pPr algn="l"/>
                      <a:r>
                        <a:rPr lang="en-US" dirty="0" smtClean="0"/>
                        <a:t>Object</a:t>
                      </a:r>
                      <a:r>
                        <a:rPr lang="en-US" baseline="0" dirty="0" smtClean="0"/>
                        <a:t> Use</a:t>
                      </a:r>
                      <a:endParaRPr lang="en-US" dirty="0"/>
                    </a:p>
                  </a:txBody>
                  <a:tcPr vert="vert270" anchor="ctr"/>
                </a:tc>
                <a:tc>
                  <a:txBody>
                    <a:bodyPr/>
                    <a:lstStyle/>
                    <a:p>
                      <a:pPr algn="l"/>
                      <a:r>
                        <a:rPr lang="en-US" dirty="0" smtClean="0"/>
                        <a:t>Door Heights</a:t>
                      </a:r>
                      <a:endParaRPr lang="en-US" dirty="0"/>
                    </a:p>
                  </a:txBody>
                  <a:tcPr vert="vert270" anchor="ctr"/>
                </a:tc>
                <a:tc>
                  <a:txBody>
                    <a:bodyPr/>
                    <a:lstStyle/>
                    <a:p>
                      <a:pPr algn="l"/>
                      <a:r>
                        <a:rPr lang="en-US" dirty="0" smtClean="0"/>
                        <a:t>Wearable</a:t>
                      </a:r>
                      <a:r>
                        <a:rPr lang="en-US" baseline="0" dirty="0" smtClean="0"/>
                        <a:t> Tracking</a:t>
                      </a:r>
                      <a:endParaRPr lang="en-US" dirty="0"/>
                    </a:p>
                  </a:txBody>
                  <a:tcPr vert="vert270" anchor="ctr"/>
                </a:tc>
                <a:tc>
                  <a:txBody>
                    <a:bodyPr/>
                    <a:lstStyle/>
                    <a:p>
                      <a:pPr algn="l"/>
                      <a:r>
                        <a:rPr lang="en-US" dirty="0" smtClean="0"/>
                        <a:t>Light Switch</a:t>
                      </a:r>
                      <a:endParaRPr lang="en-US" dirty="0"/>
                    </a:p>
                  </a:txBody>
                  <a:tcPr vert="vert270" anchor="ctr"/>
                </a:tc>
                <a:tc>
                  <a:txBody>
                    <a:bodyPr/>
                    <a:lstStyle/>
                    <a:p>
                      <a:pPr algn="l"/>
                      <a:r>
                        <a:rPr lang="en-US" dirty="0" smtClean="0"/>
                        <a:t>Power (Plugs)</a:t>
                      </a:r>
                      <a:endParaRPr lang="en-US" dirty="0"/>
                    </a:p>
                  </a:txBody>
                  <a:tcPr vert="vert270" anchor="ctr"/>
                </a:tc>
                <a:tc>
                  <a:txBody>
                    <a:bodyPr/>
                    <a:lstStyle/>
                    <a:p>
                      <a:pPr algn="l"/>
                      <a:r>
                        <a:rPr lang="en-US" dirty="0" smtClean="0"/>
                        <a:t>Power (Circuits)</a:t>
                      </a:r>
                      <a:endParaRPr lang="en-US" dirty="0"/>
                    </a:p>
                  </a:txBody>
                  <a:tcPr vert="vert270" anchor="ctr"/>
                </a:tc>
                <a:tc>
                  <a:txBody>
                    <a:bodyPr/>
                    <a:lstStyle/>
                    <a:p>
                      <a:pPr algn="l"/>
                      <a:r>
                        <a:rPr lang="en-US" dirty="0" smtClean="0"/>
                        <a:t>Power (Mains)</a:t>
                      </a:r>
                      <a:endParaRPr lang="en-US" dirty="0"/>
                    </a:p>
                  </a:txBody>
                  <a:tcPr vert="vert270" anchor="ctr"/>
                </a:tc>
                <a:tc>
                  <a:txBody>
                    <a:bodyPr/>
                    <a:lstStyle/>
                    <a:p>
                      <a:pPr algn="l"/>
                      <a:r>
                        <a:rPr lang="en-US" dirty="0" smtClean="0"/>
                        <a:t>Water Mains</a:t>
                      </a:r>
                      <a:endParaRPr lang="en-US" dirty="0"/>
                    </a:p>
                  </a:txBody>
                  <a:tcPr vert="vert270" anchor="ctr"/>
                </a:tc>
                <a:tc>
                  <a:txBody>
                    <a:bodyPr/>
                    <a:lstStyle/>
                    <a:p>
                      <a:pPr algn="l"/>
                      <a:r>
                        <a:rPr lang="en-US" dirty="0" smtClean="0"/>
                        <a:t>Custom Thermostat</a:t>
                      </a:r>
                      <a:endParaRPr lang="en-US" dirty="0"/>
                    </a:p>
                  </a:txBody>
                  <a:tcPr vert="vert270" anchor="ctr"/>
                </a:tc>
                <a:tc>
                  <a:txBody>
                    <a:bodyPr/>
                    <a:lstStyle/>
                    <a:p>
                      <a:pPr algn="l"/>
                      <a:r>
                        <a:rPr lang="en-US" dirty="0" smtClean="0"/>
                        <a:t>Active Register</a:t>
                      </a:r>
                      <a:endParaRPr lang="en-US" dirty="0"/>
                    </a:p>
                  </a:txBody>
                  <a:tcPr vert="vert270" anchor="ctr"/>
                </a:tc>
                <a:tc>
                  <a:txBody>
                    <a:bodyPr/>
                    <a:lstStyle/>
                    <a:p>
                      <a:pPr algn="l"/>
                      <a:r>
                        <a:rPr lang="en-US" dirty="0" smtClean="0"/>
                        <a:t>Light/Temp</a:t>
                      </a:r>
                      <a:r>
                        <a:rPr lang="en-US" baseline="0" dirty="0" smtClean="0"/>
                        <a:t> Humidity</a:t>
                      </a:r>
                      <a:endParaRPr lang="en-US" dirty="0"/>
                    </a:p>
                  </a:txBody>
                  <a:tcPr vert="vert270" anchor="ctr"/>
                </a:tc>
              </a:tr>
              <a:tr h="690020">
                <a:tc>
                  <a:txBody>
                    <a:bodyPr/>
                    <a:lstStyle/>
                    <a:p>
                      <a:pPr algn="ctr"/>
                      <a:r>
                        <a:rPr lang="en-US" dirty="0" smtClean="0"/>
                        <a:t>A</a:t>
                      </a:r>
                    </a:p>
                  </a:txBody>
                  <a:tcPr anchor="ctr"/>
                </a:tc>
                <a:tc>
                  <a:txBody>
                    <a:bodyPr/>
                    <a:lstStyle/>
                    <a:p>
                      <a:pPr algn="ctr"/>
                      <a:r>
                        <a:rPr lang="en-US" dirty="0" smtClean="0"/>
                        <a:t>11</a:t>
                      </a:r>
                      <a:endParaRPr lang="en-US" dirty="0"/>
                    </a:p>
                  </a:txBody>
                  <a:tcPr anchor="ctr"/>
                </a:tc>
                <a:tc>
                  <a:txBody>
                    <a:bodyPr/>
                    <a:lstStyle/>
                    <a:p>
                      <a:pPr algn="ctr"/>
                      <a:r>
                        <a:rPr lang="en-US" dirty="0" smtClean="0"/>
                        <a:t>1-2</a:t>
                      </a:r>
                      <a:endParaRPr lang="en-US" dirty="0"/>
                    </a:p>
                  </a:txBody>
                  <a:tcPr anchor="ctr"/>
                </a:tc>
                <a:tc>
                  <a:txBody>
                    <a:bodyPr/>
                    <a:lstStyle/>
                    <a:p>
                      <a:pPr algn="ctr"/>
                      <a:r>
                        <a:rPr lang="en-US" dirty="0" smtClean="0"/>
                        <a:t>25-30</a:t>
                      </a:r>
                      <a:endParaRPr lang="en-US" dirty="0"/>
                    </a:p>
                  </a:txBody>
                  <a:tcPr anchor="ctr"/>
                </a:tc>
                <a:tc>
                  <a:txBody>
                    <a:bodyPr/>
                    <a:lstStyle/>
                    <a:p>
                      <a:pPr algn="ctr"/>
                      <a:r>
                        <a:rPr lang="en-US" dirty="0" smtClean="0"/>
                        <a:t>12-20</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94297">
                <a:tc>
                  <a:txBody>
                    <a:bodyPr/>
                    <a:lstStyle/>
                    <a:p>
                      <a:pPr algn="ctr"/>
                      <a:r>
                        <a:rPr lang="en-US" dirty="0" smtClean="0"/>
                        <a:t>B</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12</a:t>
                      </a:r>
                      <a:endParaRPr lang="en-US" dirty="0"/>
                    </a:p>
                  </a:txBody>
                  <a:tcPr anchor="ctr"/>
                </a:tc>
                <a:tc>
                  <a:txBody>
                    <a:bodyPr/>
                    <a:lstStyle/>
                    <a:p>
                      <a:pPr algn="ctr"/>
                      <a:r>
                        <a:rPr lang="en-US" dirty="0" smtClean="0"/>
                        <a:t>12</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690020">
                <a:tc>
                  <a:txBody>
                    <a:bodyPr/>
                    <a:lstStyle/>
                    <a:p>
                      <a:pPr algn="ctr"/>
                      <a:r>
                        <a:rPr lang="en-US" dirty="0" smtClean="0"/>
                        <a:t>C</a:t>
                      </a:r>
                    </a:p>
                  </a:txBody>
                  <a:tcPr anchor="ctr"/>
                </a:tc>
                <a:tc>
                  <a:txBody>
                    <a:bodyPr/>
                    <a:lstStyle/>
                    <a:p>
                      <a:pPr algn="ctr"/>
                      <a:r>
                        <a:rPr lang="en-US" dirty="0" smtClean="0"/>
                        <a:t>3</a:t>
                      </a:r>
                      <a:endParaRPr lang="en-US" dirty="0"/>
                    </a:p>
                  </a:txBody>
                  <a:tcPr anchor="ctr"/>
                </a:tc>
                <a:tc>
                  <a:txBody>
                    <a:bodyPr/>
                    <a:lstStyle/>
                    <a:p>
                      <a:pPr algn="ctr"/>
                      <a:r>
                        <a:rPr lang="en-US" dirty="0" smtClean="0"/>
                        <a:t>3-4</a:t>
                      </a:r>
                      <a:endParaRPr lang="en-US" dirty="0"/>
                    </a:p>
                  </a:txBody>
                  <a:tcPr anchor="ctr"/>
                </a:tc>
                <a:tc>
                  <a:txBody>
                    <a:bodyPr/>
                    <a:lstStyle/>
                    <a:p>
                      <a:pPr algn="ctr"/>
                      <a:r>
                        <a:rPr lang="en-US" dirty="0" smtClean="0"/>
                        <a:t>15-25</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12-25</a:t>
                      </a:r>
                      <a:endParaRPr lang="en-US" dirty="0"/>
                    </a:p>
                  </a:txBody>
                  <a:tcPr anchor="ctr"/>
                </a:tc>
              </a:tr>
              <a:tr h="394297">
                <a:tc>
                  <a:txBody>
                    <a:bodyPr/>
                    <a:lstStyle/>
                    <a:p>
                      <a:pPr algn="ctr"/>
                      <a:r>
                        <a:rPr lang="en-US" dirty="0" smtClean="0"/>
                        <a:t>D</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94297">
                <a:tc>
                  <a:txBody>
                    <a:bodyPr/>
                    <a:lstStyle/>
                    <a:p>
                      <a:pPr algn="ctr"/>
                      <a:r>
                        <a:rPr lang="en-US" dirty="0" smtClean="0"/>
                        <a:t>E</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5</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94297">
                <a:tc>
                  <a:txBody>
                    <a:bodyPr/>
                    <a:lstStyle/>
                    <a:p>
                      <a:pPr algn="ctr"/>
                      <a:r>
                        <a:rPr lang="en-US" dirty="0" smtClean="0"/>
                        <a:t>F</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28</a:t>
                      </a:r>
                      <a:endParaRPr lang="en-US" dirty="0"/>
                    </a:p>
                  </a:txBody>
                  <a:tcPr anchor="ctr"/>
                </a:tc>
                <a:tc>
                  <a:txBody>
                    <a:bodyPr/>
                    <a:lstStyle/>
                    <a:p>
                      <a:pPr algn="ctr"/>
                      <a:r>
                        <a:rPr lang="en-US" dirty="0" smtClean="0"/>
                        <a:t>65</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t>16</a:t>
                      </a:r>
                      <a:endParaRPr lang="en-US" dirty="0"/>
                    </a:p>
                  </a:txBody>
                  <a:tcPr anchor="ctr"/>
                </a:tc>
                <a:tc>
                  <a:txBody>
                    <a:bodyPr/>
                    <a:lstStyle/>
                    <a:p>
                      <a:pPr algn="ctr"/>
                      <a:r>
                        <a:rPr lang="en-US" dirty="0" smtClean="0"/>
                        <a:t>22</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12</a:t>
                      </a:r>
                      <a:endParaRPr lang="en-US" dirty="0"/>
                    </a:p>
                  </a:txBody>
                  <a:tcPr anchor="ctr"/>
                </a:tc>
                <a:tc>
                  <a:txBody>
                    <a:bodyPr/>
                    <a:lstStyle/>
                    <a:p>
                      <a:pPr algn="ctr"/>
                      <a:r>
                        <a:rPr lang="en-US" dirty="0" smtClean="0"/>
                        <a:t>86</a:t>
                      </a:r>
                      <a:endParaRPr lang="en-US" dirty="0"/>
                    </a:p>
                  </a:txBody>
                  <a:tcPr anchor="ctr"/>
                </a:tc>
              </a:tr>
              <a:tr h="394297">
                <a:tc>
                  <a:txBody>
                    <a:bodyPr/>
                    <a:lstStyle/>
                    <a:p>
                      <a:pPr algn="ctr"/>
                      <a:r>
                        <a:rPr lang="en-US" dirty="0" smtClean="0"/>
                        <a:t>G</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44</a:t>
                      </a:r>
                      <a:endParaRPr lang="en-US" dirty="0"/>
                    </a:p>
                  </a:txBody>
                  <a:tcPr anchor="ctr"/>
                </a:tc>
                <a:tc>
                  <a:txBody>
                    <a:bodyPr/>
                    <a:lstStyle/>
                    <a:p>
                      <a:pPr algn="ctr"/>
                      <a:r>
                        <a:rPr lang="en-US" dirty="0" smtClean="0"/>
                        <a:t>54</a:t>
                      </a:r>
                      <a:endParaRPr lang="en-US" dirty="0"/>
                    </a:p>
                  </a:txBody>
                  <a:tcPr anchor="ctr"/>
                </a:tc>
                <a:tc>
                  <a:txBody>
                    <a:bodyPr/>
                    <a:lstStyle/>
                    <a:p>
                      <a:pPr algn="ctr"/>
                      <a:r>
                        <a:rPr lang="en-US" dirty="0" smtClean="0"/>
                        <a:t>7</a:t>
                      </a:r>
                      <a:endParaRPr lang="en-US" dirty="0"/>
                    </a:p>
                  </a:txBody>
                  <a:tcPr anchor="ctr"/>
                </a:tc>
                <a:tc>
                  <a:txBody>
                    <a:bodyPr/>
                    <a:lstStyle/>
                    <a:p>
                      <a:pPr algn="ctr"/>
                      <a:r>
                        <a:rPr lang="en-US" dirty="0" smtClean="0"/>
                        <a:t>31</a:t>
                      </a:r>
                      <a:endParaRPr lang="en-US" dirty="0"/>
                    </a:p>
                  </a:txBody>
                  <a:tcPr anchor="ctr"/>
                </a:tc>
                <a:tc>
                  <a:txBody>
                    <a:bodyPr/>
                    <a:lstStyle/>
                    <a:p>
                      <a:pPr algn="ctr"/>
                      <a:r>
                        <a:rPr lang="en-US" dirty="0" smtClean="0"/>
                        <a:t>14</a:t>
                      </a:r>
                      <a:endParaRPr lang="en-US" dirty="0"/>
                    </a:p>
                  </a:txBody>
                  <a:tcPr anchor="ctr"/>
                </a:tc>
                <a:tc>
                  <a:txBody>
                    <a:bodyPr/>
                    <a:lstStyle/>
                    <a:p>
                      <a:pPr algn="ctr"/>
                      <a:r>
                        <a:rPr lang="en-US" dirty="0" smtClean="0"/>
                        <a:t>22</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37</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12</a:t>
                      </a:r>
                      <a:endParaRPr lang="en-US" dirty="0"/>
                    </a:p>
                  </a:txBody>
                  <a:tcPr anchor="ctr"/>
                </a:tc>
                <a:tc>
                  <a:txBody>
                    <a:bodyPr/>
                    <a:lstStyle/>
                    <a:p>
                      <a:pPr algn="ctr"/>
                      <a:r>
                        <a:rPr lang="en-US" dirty="0" smtClean="0"/>
                        <a:t>29</a:t>
                      </a:r>
                      <a:endParaRPr lang="en-US" dirty="0"/>
                    </a:p>
                  </a:txBody>
                  <a:tcPr anchor="ctr"/>
                </a:tc>
              </a:tr>
              <a:tr h="394297">
                <a:tc>
                  <a:txBody>
                    <a:bodyPr/>
                    <a:lstStyle/>
                    <a:p>
                      <a:pPr algn="ctr"/>
                      <a:r>
                        <a:rPr lang="en-US" dirty="0" smtClean="0"/>
                        <a:t>H</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39</a:t>
                      </a:r>
                      <a:endParaRPr lang="en-US" dirty="0"/>
                    </a:p>
                  </a:txBody>
                  <a:tcPr anchor="ctr"/>
                </a:tc>
                <a:tc>
                  <a:txBody>
                    <a:bodyPr/>
                    <a:lstStyle/>
                    <a:p>
                      <a:pPr algn="ctr"/>
                      <a:r>
                        <a:rPr lang="en-US" dirty="0" smtClean="0"/>
                        <a:t>15</a:t>
                      </a:r>
                      <a:endParaRPr lang="en-US" dirty="0"/>
                    </a:p>
                  </a:txBody>
                  <a:tcPr anchor="ctr"/>
                </a:tc>
                <a:tc>
                  <a:txBody>
                    <a:bodyPr/>
                    <a:lstStyle/>
                    <a:p>
                      <a:pPr algn="ctr"/>
                      <a:r>
                        <a:rPr lang="en-US" dirty="0" smtClean="0"/>
                        <a:t>7</a:t>
                      </a:r>
                      <a:endParaRPr lang="en-US" dirty="0"/>
                    </a:p>
                  </a:txBody>
                  <a:tcPr anchor="ctr"/>
                </a:tc>
                <a:tc>
                  <a:txBody>
                    <a:bodyPr/>
                    <a:lstStyle/>
                    <a:p>
                      <a:pPr algn="ctr"/>
                      <a:r>
                        <a:rPr lang="en-US" dirty="0" smtClean="0"/>
                        <a:t>14</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11</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r h="394297">
                <a:tc>
                  <a:txBody>
                    <a:bodyPr/>
                    <a:lstStyle/>
                    <a:p>
                      <a:pPr algn="ctr"/>
                      <a:r>
                        <a:rPr lang="en-US" dirty="0" smtClean="0"/>
                        <a:t>I</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32</a:t>
                      </a:r>
                      <a:endParaRPr lang="en-US" dirty="0"/>
                    </a:p>
                  </a:txBody>
                  <a:tcPr anchor="ctr"/>
                </a:tc>
                <a:tc>
                  <a:txBody>
                    <a:bodyPr/>
                    <a:lstStyle/>
                    <a:p>
                      <a:pPr algn="ctr"/>
                      <a:r>
                        <a:rPr lang="en-US" dirty="0" smtClean="0"/>
                        <a:t>25</a:t>
                      </a:r>
                      <a:endParaRPr lang="en-US" dirty="0"/>
                    </a:p>
                  </a:txBody>
                  <a:tcPr anchor="ctr"/>
                </a:tc>
                <a:tc>
                  <a:txBody>
                    <a:bodyPr/>
                    <a:lstStyle/>
                    <a:p>
                      <a:pPr algn="ctr"/>
                      <a:r>
                        <a:rPr lang="en-US" dirty="0" smtClean="0"/>
                        <a:t>10</a:t>
                      </a:r>
                      <a:endParaRPr lang="en-US" dirty="0"/>
                    </a:p>
                  </a:txBody>
                  <a:tcPr anchor="ctr"/>
                </a:tc>
                <a:tc>
                  <a:txBody>
                    <a:bodyPr/>
                    <a:lstStyle/>
                    <a:p>
                      <a:pPr algn="ctr"/>
                      <a:r>
                        <a:rPr lang="en-US" dirty="0" smtClean="0"/>
                        <a:t>30</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31</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48</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8</a:t>
                      </a:r>
                      <a:endParaRPr lang="en-US" dirty="0"/>
                    </a:p>
                  </a:txBody>
                  <a:tcPr anchor="ctr"/>
                </a:tc>
              </a:tr>
              <a:tr h="394297">
                <a:tc>
                  <a:txBody>
                    <a:bodyPr/>
                    <a:lstStyle/>
                    <a:p>
                      <a:pPr algn="ctr"/>
                      <a:r>
                        <a:rPr lang="en-US" dirty="0" smtClean="0"/>
                        <a:t>J</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25</a:t>
                      </a:r>
                      <a:endParaRPr lang="en-US" dirty="0"/>
                    </a:p>
                  </a:txBody>
                  <a:tcPr anchor="ctr"/>
                </a:tc>
                <a:tc>
                  <a:txBody>
                    <a:bodyPr/>
                    <a:lstStyle/>
                    <a:p>
                      <a:pPr algn="ctr"/>
                      <a:r>
                        <a:rPr lang="en-US" dirty="0" smtClean="0"/>
                        <a:t>14</a:t>
                      </a:r>
                      <a:endParaRPr lang="en-US" dirty="0"/>
                    </a:p>
                  </a:txBody>
                  <a:tcPr anchor="ctr"/>
                </a:tc>
                <a:tc>
                  <a:txBody>
                    <a:bodyPr/>
                    <a:lstStyle/>
                    <a:p>
                      <a:pPr algn="ctr"/>
                      <a:r>
                        <a:rPr lang="en-US" dirty="0" smtClean="0"/>
                        <a:t>5</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7</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a:t>
                      </a:r>
                      <a:endParaRPr lang="en-US" dirty="0"/>
                    </a:p>
                  </a:txBody>
                  <a:tcPr anchor="ctr"/>
                </a:tc>
              </a:tr>
            </a:tbl>
          </a:graphicData>
        </a:graphic>
      </p:graphicFrame>
    </p:spTree>
    <p:extLst>
      <p:ext uri="{BB962C8B-B14F-4D97-AF65-F5344CB8AC3E}">
        <p14:creationId xmlns:p14="http://schemas.microsoft.com/office/powerpoint/2010/main" val="34890921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Deployment Overview</a:t>
            </a:r>
          </a:p>
          <a:p>
            <a:r>
              <a:rPr lang="en-US" b="1" dirty="0" smtClean="0"/>
              <a:t>Reliability and Failure Analysis</a:t>
            </a:r>
          </a:p>
          <a:p>
            <a:r>
              <a:rPr lang="en-US" dirty="0" smtClean="0"/>
              <a:t>A Hitchhiker’s Guide</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12</a:t>
            </a:fld>
            <a:endParaRPr lang="en-US"/>
          </a:p>
        </p:txBody>
      </p:sp>
    </p:spTree>
    <p:extLst>
      <p:ext uri="{BB962C8B-B14F-4D97-AF65-F5344CB8AC3E}">
        <p14:creationId xmlns:p14="http://schemas.microsoft.com/office/powerpoint/2010/main" val="41835908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Fault Analysis</a:t>
            </a:r>
            <a:endParaRPr lang="en-US" dirty="0"/>
          </a:p>
        </p:txBody>
      </p:sp>
      <p:sp>
        <p:nvSpPr>
          <p:cNvPr id="5" name="Slide Number Placeholder 4"/>
          <p:cNvSpPr>
            <a:spLocks noGrp="1"/>
          </p:cNvSpPr>
          <p:nvPr>
            <p:ph type="sldNum" sz="quarter" idx="12"/>
          </p:nvPr>
        </p:nvSpPr>
        <p:spPr/>
        <p:txBody>
          <a:bodyPr/>
          <a:lstStyle/>
          <a:p>
            <a:fld id="{73339C71-E449-DC45-86AF-301058403CE6}" type="slidenum">
              <a:rPr lang="en-US" smtClean="0"/>
              <a:pPr/>
              <a:t>13</a:t>
            </a:fld>
            <a:endParaRPr lang="en-US"/>
          </a:p>
        </p:txBody>
      </p:sp>
      <p:sp>
        <p:nvSpPr>
          <p:cNvPr id="34" name="Rectangle 33"/>
          <p:cNvSpPr/>
          <p:nvPr/>
        </p:nvSpPr>
        <p:spPr>
          <a:xfrm>
            <a:off x="3924709" y="3582095"/>
            <a:ext cx="2145815" cy="156381"/>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4826574" y="3990512"/>
            <a:ext cx="3860227" cy="156381"/>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3489329" y="4909779"/>
            <a:ext cx="1337246" cy="156935"/>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4966520" y="3173705"/>
            <a:ext cx="1104004" cy="156935"/>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4966520" y="2765288"/>
            <a:ext cx="1104004" cy="156935"/>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5122625" y="2356871"/>
            <a:ext cx="947898" cy="156935"/>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5122625" y="1540037"/>
            <a:ext cx="947898" cy="156935"/>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a:off x="2541431" y="1538875"/>
            <a:ext cx="559778" cy="158043"/>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a:off x="519397" y="2356927"/>
            <a:ext cx="497581" cy="158043"/>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a:off x="519399" y="3579938"/>
            <a:ext cx="963445" cy="158436"/>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p:cNvGrpSpPr/>
          <p:nvPr/>
        </p:nvGrpSpPr>
        <p:grpSpPr>
          <a:xfrm>
            <a:off x="519398" y="1539402"/>
            <a:ext cx="8176078" cy="3527313"/>
            <a:chOff x="519398" y="1539402"/>
            <a:chExt cx="8176078" cy="3527313"/>
          </a:xfrm>
        </p:grpSpPr>
        <p:sp>
          <p:nvSpPr>
            <p:cNvPr id="24" name="Rectangle 23"/>
            <p:cNvSpPr/>
            <p:nvPr/>
          </p:nvSpPr>
          <p:spPr>
            <a:xfrm>
              <a:off x="519399" y="3990512"/>
              <a:ext cx="4307175"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519398" y="1539402"/>
              <a:ext cx="8176078" cy="3527313"/>
              <a:chOff x="519398" y="1539402"/>
              <a:chExt cx="8176078" cy="3527313"/>
            </a:xfrm>
          </p:grpSpPr>
          <p:sp>
            <p:nvSpPr>
              <p:cNvPr id="8" name="Rectangle 7"/>
              <p:cNvSpPr/>
              <p:nvPr/>
            </p:nvSpPr>
            <p:spPr>
              <a:xfrm>
                <a:off x="519398" y="1539402"/>
                <a:ext cx="2021418"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101207" y="1540010"/>
                <a:ext cx="2021418"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070524" y="1539402"/>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19399" y="1948427"/>
                <a:ext cx="3405313"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016978" y="2356844"/>
                <a:ext cx="4105648"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19399" y="2765261"/>
                <a:ext cx="497580"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483460" y="3582095"/>
                <a:ext cx="2441251"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19399" y="4909750"/>
                <a:ext cx="2969930" cy="156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070524" y="2345464"/>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499009" y="2764910"/>
                <a:ext cx="3467511" cy="149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070524" y="2757530"/>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070524" y="3169597"/>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070524" y="3581664"/>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826574" y="4909781"/>
                <a:ext cx="3860227" cy="1569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096369" y="1948457"/>
                <a:ext cx="4590431" cy="1569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19399" y="3173224"/>
                <a:ext cx="4447121" cy="1574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528076" y="4059542"/>
                <a:ext cx="8167400" cy="707886"/>
              </a:xfrm>
              <a:prstGeom prst="rect">
                <a:avLst/>
              </a:prstGeom>
              <a:noFill/>
            </p:spPr>
            <p:txBody>
              <a:bodyPr wrap="square" rtlCol="0">
                <a:spAutoFit/>
              </a:bodyPr>
              <a:lstStyle/>
              <a:p>
                <a:pPr algn="ctr"/>
                <a:r>
                  <a:rPr lang="en-US" sz="4000" dirty="0" smtClean="0"/>
                  <a:t>…</a:t>
                </a:r>
                <a:endParaRPr lang="en-US" sz="4000" dirty="0"/>
              </a:p>
            </p:txBody>
          </p:sp>
        </p:grpSp>
      </p:grpSp>
      <p:cxnSp>
        <p:nvCxnSpPr>
          <p:cNvPr id="53" name="Straight Arrow Connector 52"/>
          <p:cNvCxnSpPr/>
          <p:nvPr/>
        </p:nvCxnSpPr>
        <p:spPr>
          <a:xfrm flipV="1">
            <a:off x="4826574" y="5532025"/>
            <a:ext cx="1012886"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3497122" y="5331970"/>
            <a:ext cx="1469398" cy="400110"/>
          </a:xfrm>
          <a:prstGeom prst="rect">
            <a:avLst/>
          </a:prstGeom>
        </p:spPr>
        <p:txBody>
          <a:bodyPr wrap="square">
            <a:spAutoFit/>
          </a:bodyPr>
          <a:lstStyle/>
          <a:p>
            <a:pPr algn="ctr"/>
            <a:r>
              <a:rPr lang="en-US" sz="2000" b="1" dirty="0" smtClean="0"/>
              <a:t>Time</a:t>
            </a:r>
            <a:endParaRPr lang="en-US" sz="2000" dirty="0"/>
          </a:p>
        </p:txBody>
      </p:sp>
      <p:sp>
        <p:nvSpPr>
          <p:cNvPr id="56" name="Rectangle 55"/>
          <p:cNvSpPr/>
          <p:nvPr/>
        </p:nvSpPr>
        <p:spPr>
          <a:xfrm rot="16200000">
            <a:off x="-1515464" y="3093470"/>
            <a:ext cx="3545217" cy="400110"/>
          </a:xfrm>
          <a:prstGeom prst="rect">
            <a:avLst/>
          </a:prstGeom>
        </p:spPr>
        <p:txBody>
          <a:bodyPr wrap="square">
            <a:spAutoFit/>
          </a:bodyPr>
          <a:lstStyle/>
          <a:p>
            <a:pPr algn="ctr"/>
            <a:r>
              <a:rPr lang="en-US" sz="2000" b="1" dirty="0" smtClean="0"/>
              <a:t>Sensors</a:t>
            </a:r>
            <a:endParaRPr lang="en-US" sz="2000" dirty="0"/>
          </a:p>
        </p:txBody>
      </p:sp>
      <p:sp>
        <p:nvSpPr>
          <p:cNvPr id="3" name="Oval 2"/>
          <p:cNvSpPr/>
          <p:nvPr/>
        </p:nvSpPr>
        <p:spPr>
          <a:xfrm>
            <a:off x="4710315" y="1000647"/>
            <a:ext cx="1630263" cy="376678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525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7" grpId="0" animBg="1"/>
      <p:bldP spid="38" grpId="0" animBg="1"/>
      <p:bldP spid="39" grpId="0" animBg="1"/>
      <p:bldP spid="40" grpId="0" animBg="1"/>
      <p:bldP spid="41" grpId="0" animBg="1"/>
      <p:bldP spid="42" grpId="0" animBg="1"/>
      <p:bldP spid="43" grpId="0" animBg="1"/>
      <p:bldP spid="44"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Analysis</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14</a:t>
            </a:fld>
            <a:endParaRPr lang="en-US"/>
          </a:p>
        </p:txBody>
      </p:sp>
      <p:pic>
        <p:nvPicPr>
          <p:cNvPr id="22" name="Picture 21"/>
          <p:cNvPicPr>
            <a:picLocks noChangeAspect="1"/>
          </p:cNvPicPr>
          <p:nvPr/>
        </p:nvPicPr>
        <p:blipFill>
          <a:blip r:embed="rId3"/>
          <a:stretch>
            <a:fillRect/>
          </a:stretch>
        </p:blipFill>
        <p:spPr>
          <a:xfrm>
            <a:off x="1362798" y="2894021"/>
            <a:ext cx="2692400" cy="1790700"/>
          </a:xfrm>
          <a:prstGeom prst="rect">
            <a:avLst/>
          </a:prstGeom>
        </p:spPr>
      </p:pic>
      <p:pic>
        <p:nvPicPr>
          <p:cNvPr id="23" name="Picture 22"/>
          <p:cNvPicPr>
            <a:picLocks noChangeAspect="1"/>
          </p:cNvPicPr>
          <p:nvPr/>
        </p:nvPicPr>
        <p:blipFill>
          <a:blip r:embed="rId4"/>
          <a:stretch>
            <a:fillRect/>
          </a:stretch>
        </p:blipFill>
        <p:spPr>
          <a:xfrm>
            <a:off x="1592465" y="2361094"/>
            <a:ext cx="2717800" cy="965200"/>
          </a:xfrm>
          <a:prstGeom prst="rect">
            <a:avLst/>
          </a:prstGeom>
        </p:spPr>
      </p:pic>
      <p:pic>
        <p:nvPicPr>
          <p:cNvPr id="24" name="Picture 23"/>
          <p:cNvPicPr>
            <a:picLocks noChangeAspect="1"/>
          </p:cNvPicPr>
          <p:nvPr/>
        </p:nvPicPr>
        <p:blipFill>
          <a:blip r:embed="rId5"/>
          <a:stretch>
            <a:fillRect/>
          </a:stretch>
        </p:blipFill>
        <p:spPr>
          <a:xfrm>
            <a:off x="2561053" y="3618105"/>
            <a:ext cx="2387600" cy="2159000"/>
          </a:xfrm>
          <a:prstGeom prst="rect">
            <a:avLst/>
          </a:prstGeom>
        </p:spPr>
      </p:pic>
      <p:pic>
        <p:nvPicPr>
          <p:cNvPr id="25" name="Picture 24"/>
          <p:cNvPicPr>
            <a:picLocks noChangeAspect="1"/>
          </p:cNvPicPr>
          <p:nvPr/>
        </p:nvPicPr>
        <p:blipFill>
          <a:blip r:embed="rId6"/>
          <a:stretch>
            <a:fillRect/>
          </a:stretch>
        </p:blipFill>
        <p:spPr>
          <a:xfrm>
            <a:off x="4974038" y="3775565"/>
            <a:ext cx="2247900" cy="2108200"/>
          </a:xfrm>
          <a:prstGeom prst="rect">
            <a:avLst/>
          </a:prstGeom>
        </p:spPr>
      </p:pic>
      <p:pic>
        <p:nvPicPr>
          <p:cNvPr id="26" name="Picture 25"/>
          <p:cNvPicPr>
            <a:picLocks noChangeAspect="1"/>
          </p:cNvPicPr>
          <p:nvPr/>
        </p:nvPicPr>
        <p:blipFill>
          <a:blip r:embed="rId7"/>
          <a:stretch>
            <a:fillRect/>
          </a:stretch>
        </p:blipFill>
        <p:spPr>
          <a:xfrm>
            <a:off x="6091638" y="5428777"/>
            <a:ext cx="1130300" cy="482600"/>
          </a:xfrm>
          <a:prstGeom prst="rect">
            <a:avLst/>
          </a:prstGeom>
        </p:spPr>
      </p:pic>
      <p:pic>
        <p:nvPicPr>
          <p:cNvPr id="27" name="Picture 26"/>
          <p:cNvPicPr>
            <a:picLocks noChangeAspect="1"/>
          </p:cNvPicPr>
          <p:nvPr/>
        </p:nvPicPr>
        <p:blipFill>
          <a:blip r:embed="rId8"/>
          <a:stretch>
            <a:fillRect/>
          </a:stretch>
        </p:blipFill>
        <p:spPr>
          <a:xfrm>
            <a:off x="4857750" y="3238027"/>
            <a:ext cx="1993900" cy="1130300"/>
          </a:xfrm>
          <a:prstGeom prst="rect">
            <a:avLst/>
          </a:prstGeom>
        </p:spPr>
      </p:pic>
      <p:pic>
        <p:nvPicPr>
          <p:cNvPr id="28" name="Picture 27"/>
          <p:cNvPicPr>
            <a:picLocks noChangeAspect="1"/>
          </p:cNvPicPr>
          <p:nvPr/>
        </p:nvPicPr>
        <p:blipFill>
          <a:blip r:embed="rId9"/>
          <a:stretch>
            <a:fillRect/>
          </a:stretch>
        </p:blipFill>
        <p:spPr>
          <a:xfrm>
            <a:off x="4760290" y="2246794"/>
            <a:ext cx="2590800" cy="1079500"/>
          </a:xfrm>
          <a:prstGeom prst="rect">
            <a:avLst/>
          </a:prstGeom>
        </p:spPr>
      </p:pic>
      <p:pic>
        <p:nvPicPr>
          <p:cNvPr id="29" name="Picture 28"/>
          <p:cNvPicPr>
            <a:picLocks noChangeAspect="1"/>
          </p:cNvPicPr>
          <p:nvPr/>
        </p:nvPicPr>
        <p:blipFill>
          <a:blip r:embed="rId10"/>
          <a:stretch>
            <a:fillRect/>
          </a:stretch>
        </p:blipFill>
        <p:spPr>
          <a:xfrm>
            <a:off x="3213100" y="1170323"/>
            <a:ext cx="2641600" cy="2489200"/>
          </a:xfrm>
          <a:prstGeom prst="rect">
            <a:avLst/>
          </a:prstGeom>
        </p:spPr>
      </p:pic>
      <p:pic>
        <p:nvPicPr>
          <p:cNvPr id="31" name="Picture 30"/>
          <p:cNvPicPr>
            <a:picLocks noChangeAspect="1"/>
          </p:cNvPicPr>
          <p:nvPr/>
        </p:nvPicPr>
        <p:blipFill>
          <a:blip r:embed="rId11"/>
          <a:stretch>
            <a:fillRect/>
          </a:stretch>
        </p:blipFill>
        <p:spPr>
          <a:xfrm>
            <a:off x="1464920" y="1170612"/>
            <a:ext cx="1803400" cy="800100"/>
          </a:xfrm>
          <a:prstGeom prst="rect">
            <a:avLst/>
          </a:prstGeom>
        </p:spPr>
      </p:pic>
      <p:sp>
        <p:nvSpPr>
          <p:cNvPr id="35" name="Multiply 34"/>
          <p:cNvSpPr/>
          <p:nvPr/>
        </p:nvSpPr>
        <p:spPr>
          <a:xfrm>
            <a:off x="5918257" y="2454222"/>
            <a:ext cx="1863657" cy="783805"/>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48"/>
          <p:cNvSpPr/>
          <p:nvPr/>
        </p:nvSpPr>
        <p:spPr>
          <a:xfrm>
            <a:off x="2305413" y="3106291"/>
            <a:ext cx="5535753" cy="3051068"/>
          </a:xfrm>
          <a:custGeom>
            <a:avLst/>
            <a:gdLst>
              <a:gd name="connsiteX0" fmla="*/ 2760974 w 5535753"/>
              <a:gd name="connsiteY0" fmla="*/ 27611 h 3051068"/>
              <a:gd name="connsiteX1" fmla="*/ 3865363 w 5535753"/>
              <a:gd name="connsiteY1" fmla="*/ 0 h 3051068"/>
              <a:gd name="connsiteX2" fmla="*/ 3837754 w 5535753"/>
              <a:gd name="connsiteY2" fmla="*/ 276115 h 3051068"/>
              <a:gd name="connsiteX3" fmla="*/ 5508143 w 5535753"/>
              <a:gd name="connsiteY3" fmla="*/ 303726 h 3051068"/>
              <a:gd name="connsiteX4" fmla="*/ 5535753 w 5535753"/>
              <a:gd name="connsiteY4" fmla="*/ 3051068 h 3051068"/>
              <a:gd name="connsiteX5" fmla="*/ 0 w 5535753"/>
              <a:gd name="connsiteY5" fmla="*/ 3023456 h 3051068"/>
              <a:gd name="connsiteX6" fmla="*/ 0 w 5535753"/>
              <a:gd name="connsiteY6" fmla="*/ 1739523 h 3051068"/>
              <a:gd name="connsiteX7" fmla="*/ 662634 w 5535753"/>
              <a:gd name="connsiteY7" fmla="*/ 1739523 h 3051068"/>
              <a:gd name="connsiteX8" fmla="*/ 2139755 w 5535753"/>
              <a:gd name="connsiteY8" fmla="*/ 469395 h 3051068"/>
              <a:gd name="connsiteX9" fmla="*/ 2760974 w 5535753"/>
              <a:gd name="connsiteY9" fmla="*/ 483201 h 3051068"/>
              <a:gd name="connsiteX10" fmla="*/ 2760974 w 5535753"/>
              <a:gd name="connsiteY10" fmla="*/ 27611 h 305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5753" h="3051068">
                <a:moveTo>
                  <a:pt x="2760974" y="27611"/>
                </a:moveTo>
                <a:lnTo>
                  <a:pt x="3865363" y="0"/>
                </a:lnTo>
                <a:lnTo>
                  <a:pt x="3837754" y="276115"/>
                </a:lnTo>
                <a:lnTo>
                  <a:pt x="5508143" y="303726"/>
                </a:lnTo>
                <a:lnTo>
                  <a:pt x="5535753" y="3051068"/>
                </a:lnTo>
                <a:lnTo>
                  <a:pt x="0" y="3023456"/>
                </a:lnTo>
                <a:lnTo>
                  <a:pt x="0" y="1739523"/>
                </a:lnTo>
                <a:lnTo>
                  <a:pt x="662634" y="1739523"/>
                </a:lnTo>
                <a:lnTo>
                  <a:pt x="2139755" y="469395"/>
                </a:lnTo>
                <a:lnTo>
                  <a:pt x="2760974" y="483201"/>
                </a:lnTo>
                <a:lnTo>
                  <a:pt x="2760974" y="27611"/>
                </a:lnTo>
                <a:close/>
              </a:path>
            </a:pathLst>
          </a:custGeom>
          <a:solidFill>
            <a:srgbClr val="7F7F7F">
              <a:alpha val="4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49"/>
          <p:cNvSpPr/>
          <p:nvPr/>
        </p:nvSpPr>
        <p:spPr>
          <a:xfrm>
            <a:off x="1380487" y="2291752"/>
            <a:ext cx="3037071" cy="2540257"/>
          </a:xfrm>
          <a:custGeom>
            <a:avLst/>
            <a:gdLst>
              <a:gd name="connsiteX0" fmla="*/ 0 w 3037071"/>
              <a:gd name="connsiteY0" fmla="*/ 2457422 h 2457422"/>
              <a:gd name="connsiteX1" fmla="*/ 1504731 w 3037071"/>
              <a:gd name="connsiteY1" fmla="*/ 2457422 h 2457422"/>
              <a:gd name="connsiteX2" fmla="*/ 3037071 w 3037071"/>
              <a:gd name="connsiteY2" fmla="*/ 1256322 h 2457422"/>
              <a:gd name="connsiteX3" fmla="*/ 2512486 w 3037071"/>
              <a:gd name="connsiteY3" fmla="*/ 0 h 2457422"/>
              <a:gd name="connsiteX4" fmla="*/ 13805 w 3037071"/>
              <a:gd name="connsiteY4" fmla="*/ 0 h 2457422"/>
              <a:gd name="connsiteX5" fmla="*/ 0 w 3037071"/>
              <a:gd name="connsiteY5" fmla="*/ 2457422 h 2457422"/>
              <a:gd name="connsiteX0" fmla="*/ 0 w 3037071"/>
              <a:gd name="connsiteY0" fmla="*/ 2457422 h 2540257"/>
              <a:gd name="connsiteX1" fmla="*/ 1628974 w 3037071"/>
              <a:gd name="connsiteY1" fmla="*/ 2540257 h 2540257"/>
              <a:gd name="connsiteX2" fmla="*/ 3037071 w 3037071"/>
              <a:gd name="connsiteY2" fmla="*/ 1256322 h 2540257"/>
              <a:gd name="connsiteX3" fmla="*/ 2512486 w 3037071"/>
              <a:gd name="connsiteY3" fmla="*/ 0 h 2540257"/>
              <a:gd name="connsiteX4" fmla="*/ 13805 w 3037071"/>
              <a:gd name="connsiteY4" fmla="*/ 0 h 2540257"/>
              <a:gd name="connsiteX5" fmla="*/ 0 w 3037071"/>
              <a:gd name="connsiteY5" fmla="*/ 2457422 h 2540257"/>
              <a:gd name="connsiteX0" fmla="*/ 0 w 3037071"/>
              <a:gd name="connsiteY0" fmla="*/ 2540256 h 2540257"/>
              <a:gd name="connsiteX1" fmla="*/ 1628974 w 3037071"/>
              <a:gd name="connsiteY1" fmla="*/ 2540257 h 2540257"/>
              <a:gd name="connsiteX2" fmla="*/ 3037071 w 3037071"/>
              <a:gd name="connsiteY2" fmla="*/ 1256322 h 2540257"/>
              <a:gd name="connsiteX3" fmla="*/ 2512486 w 3037071"/>
              <a:gd name="connsiteY3" fmla="*/ 0 h 2540257"/>
              <a:gd name="connsiteX4" fmla="*/ 13805 w 3037071"/>
              <a:gd name="connsiteY4" fmla="*/ 0 h 2540257"/>
              <a:gd name="connsiteX5" fmla="*/ 0 w 3037071"/>
              <a:gd name="connsiteY5" fmla="*/ 2540256 h 2540257"/>
              <a:gd name="connsiteX0" fmla="*/ 0 w 3037071"/>
              <a:gd name="connsiteY0" fmla="*/ 2540256 h 2540257"/>
              <a:gd name="connsiteX1" fmla="*/ 1628974 w 3037071"/>
              <a:gd name="connsiteY1" fmla="*/ 2540257 h 2540257"/>
              <a:gd name="connsiteX2" fmla="*/ 3037071 w 3037071"/>
              <a:gd name="connsiteY2" fmla="*/ 1270127 h 2540257"/>
              <a:gd name="connsiteX3" fmla="*/ 2512486 w 3037071"/>
              <a:gd name="connsiteY3" fmla="*/ 0 h 2540257"/>
              <a:gd name="connsiteX4" fmla="*/ 13805 w 3037071"/>
              <a:gd name="connsiteY4" fmla="*/ 0 h 2540257"/>
              <a:gd name="connsiteX5" fmla="*/ 0 w 3037071"/>
              <a:gd name="connsiteY5" fmla="*/ 2540256 h 25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7071" h="2540257">
                <a:moveTo>
                  <a:pt x="0" y="2540256"/>
                </a:moveTo>
                <a:lnTo>
                  <a:pt x="1628974" y="2540257"/>
                </a:lnTo>
                <a:lnTo>
                  <a:pt x="3037071" y="1270127"/>
                </a:lnTo>
                <a:lnTo>
                  <a:pt x="2512486" y="0"/>
                </a:lnTo>
                <a:lnTo>
                  <a:pt x="13805" y="0"/>
                </a:lnTo>
                <a:cubicBezTo>
                  <a:pt x="9203" y="819141"/>
                  <a:pt x="4602" y="1721115"/>
                  <a:pt x="0" y="2540256"/>
                </a:cubicBezTo>
                <a:close/>
              </a:path>
            </a:pathLst>
          </a:custGeom>
          <a:solidFill>
            <a:srgbClr val="7F7F7F">
              <a:alpha val="5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Multiply 32"/>
          <p:cNvSpPr/>
          <p:nvPr/>
        </p:nvSpPr>
        <p:spPr>
          <a:xfrm>
            <a:off x="5919821" y="5249303"/>
            <a:ext cx="1863657" cy="783805"/>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ultiply 33"/>
          <p:cNvSpPr/>
          <p:nvPr/>
        </p:nvSpPr>
        <p:spPr>
          <a:xfrm>
            <a:off x="3828461" y="3659523"/>
            <a:ext cx="1863657" cy="783805"/>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p:cNvSpPr/>
          <p:nvPr/>
        </p:nvSpPr>
        <p:spPr>
          <a:xfrm>
            <a:off x="3599585" y="2374900"/>
            <a:ext cx="1863657" cy="783805"/>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Freeform 47"/>
          <p:cNvSpPr/>
          <p:nvPr/>
        </p:nvSpPr>
        <p:spPr>
          <a:xfrm>
            <a:off x="2305413" y="4045080"/>
            <a:ext cx="2236389" cy="1822357"/>
          </a:xfrm>
          <a:custGeom>
            <a:avLst/>
            <a:gdLst>
              <a:gd name="connsiteX0" fmla="*/ 0 w 2581511"/>
              <a:gd name="connsiteY0" fmla="*/ 897373 h 1918998"/>
              <a:gd name="connsiteX1" fmla="*/ 1021561 w 2581511"/>
              <a:gd name="connsiteY1" fmla="*/ 786927 h 1918998"/>
              <a:gd name="connsiteX2" fmla="*/ 1960292 w 2581511"/>
              <a:gd name="connsiteY2" fmla="*/ 0 h 1918998"/>
              <a:gd name="connsiteX3" fmla="*/ 2581511 w 2581511"/>
              <a:gd name="connsiteY3" fmla="*/ 1822357 h 1918998"/>
              <a:gd name="connsiteX4" fmla="*/ 800683 w 2581511"/>
              <a:gd name="connsiteY4" fmla="*/ 1918998 h 1918998"/>
              <a:gd name="connsiteX5" fmla="*/ 0 w 2581511"/>
              <a:gd name="connsiteY5" fmla="*/ 897373 h 1918998"/>
              <a:gd name="connsiteX0" fmla="*/ 0 w 2581511"/>
              <a:gd name="connsiteY0" fmla="*/ 897373 h 1822357"/>
              <a:gd name="connsiteX1" fmla="*/ 1021561 w 2581511"/>
              <a:gd name="connsiteY1" fmla="*/ 786927 h 1822357"/>
              <a:gd name="connsiteX2" fmla="*/ 1960292 w 2581511"/>
              <a:gd name="connsiteY2" fmla="*/ 0 h 1822357"/>
              <a:gd name="connsiteX3" fmla="*/ 2581511 w 2581511"/>
              <a:gd name="connsiteY3" fmla="*/ 1822357 h 1822357"/>
              <a:gd name="connsiteX4" fmla="*/ 358927 w 2581511"/>
              <a:gd name="connsiteY4" fmla="*/ 1794747 h 1822357"/>
              <a:gd name="connsiteX5" fmla="*/ 0 w 2581511"/>
              <a:gd name="connsiteY5" fmla="*/ 897373 h 1822357"/>
              <a:gd name="connsiteX0" fmla="*/ 0 w 2236389"/>
              <a:gd name="connsiteY0" fmla="*/ 800733 h 1822357"/>
              <a:gd name="connsiteX1" fmla="*/ 676439 w 2236389"/>
              <a:gd name="connsiteY1" fmla="*/ 786927 h 1822357"/>
              <a:gd name="connsiteX2" fmla="*/ 1615170 w 2236389"/>
              <a:gd name="connsiteY2" fmla="*/ 0 h 1822357"/>
              <a:gd name="connsiteX3" fmla="*/ 2236389 w 2236389"/>
              <a:gd name="connsiteY3" fmla="*/ 1822357 h 1822357"/>
              <a:gd name="connsiteX4" fmla="*/ 13805 w 2236389"/>
              <a:gd name="connsiteY4" fmla="*/ 1794747 h 1822357"/>
              <a:gd name="connsiteX5" fmla="*/ 0 w 2236389"/>
              <a:gd name="connsiteY5" fmla="*/ 800733 h 182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6389" h="1822357">
                <a:moveTo>
                  <a:pt x="0" y="800733"/>
                </a:moveTo>
                <a:lnTo>
                  <a:pt x="676439" y="786927"/>
                </a:lnTo>
                <a:lnTo>
                  <a:pt x="1615170" y="0"/>
                </a:lnTo>
                <a:lnTo>
                  <a:pt x="2236389" y="1822357"/>
                </a:lnTo>
                <a:lnTo>
                  <a:pt x="13805" y="1794747"/>
                </a:lnTo>
                <a:lnTo>
                  <a:pt x="0" y="800733"/>
                </a:lnTo>
                <a:close/>
              </a:path>
            </a:pathLst>
          </a:custGeom>
          <a:solidFill>
            <a:schemeClr val="bg1">
              <a:lumMod val="50000"/>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3097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8"/>
                                        </p:tgtEl>
                                      </p:cBhvr>
                                    </p:animEffect>
                                    <p:set>
                                      <p:cBhvr>
                                        <p:cTn id="25" dur="1" fill="hold">
                                          <p:stCondLst>
                                            <p:cond delay="499"/>
                                          </p:stCondLst>
                                        </p:cTn>
                                        <p:tgtEl>
                                          <p:spTgt spid="4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34"/>
                                        </p:tgtEl>
                                      </p:cBhvr>
                                    </p:animEffect>
                                    <p:set>
                                      <p:cBhvr>
                                        <p:cTn id="28" dur="1" fill="hold">
                                          <p:stCondLst>
                                            <p:cond delay="499"/>
                                          </p:stCondLst>
                                        </p:cTn>
                                        <p:tgtEl>
                                          <p:spTgt spid="3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50"/>
                                        </p:tgtEl>
                                      </p:cBhvr>
                                    </p:animEffect>
                                    <p:set>
                                      <p:cBhvr>
                                        <p:cTn id="41" dur="1" fill="hold">
                                          <p:stCondLst>
                                            <p:cond delay="499"/>
                                          </p:stCondLst>
                                        </p:cTn>
                                        <p:tgtEl>
                                          <p:spTgt spid="5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9" grpId="0" animBg="1"/>
      <p:bldP spid="50" grpId="0" animBg="1"/>
      <p:bldP spid="50" grpId="1" animBg="1"/>
      <p:bldP spid="33" grpId="0" animBg="1"/>
      <p:bldP spid="33" grpId="1" animBg="1"/>
      <p:bldP spid="34" grpId="0" animBg="1"/>
      <p:bldP spid="34" grpId="1" animBg="1"/>
      <p:bldP spid="36" grpId="0" animBg="1"/>
      <p:bldP spid="36" grpId="1" animBg="1"/>
      <p:bldP spid="48" grpId="0" animBg="1"/>
      <p:bldP spid="4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Fault Analysis</a:t>
            </a:r>
            <a:endParaRPr lang="en-US" dirty="0"/>
          </a:p>
        </p:txBody>
      </p:sp>
      <p:sp>
        <p:nvSpPr>
          <p:cNvPr id="5" name="Slide Number Placeholder 4"/>
          <p:cNvSpPr>
            <a:spLocks noGrp="1"/>
          </p:cNvSpPr>
          <p:nvPr>
            <p:ph type="sldNum" sz="quarter" idx="12"/>
          </p:nvPr>
        </p:nvSpPr>
        <p:spPr/>
        <p:txBody>
          <a:bodyPr/>
          <a:lstStyle/>
          <a:p>
            <a:fld id="{73339C71-E449-DC45-86AF-301058403CE6}" type="slidenum">
              <a:rPr lang="en-US" smtClean="0"/>
              <a:pPr/>
              <a:t>15</a:t>
            </a:fld>
            <a:endParaRPr lang="en-US"/>
          </a:p>
        </p:txBody>
      </p:sp>
      <p:sp>
        <p:nvSpPr>
          <p:cNvPr id="8" name="Rectangle 7"/>
          <p:cNvSpPr/>
          <p:nvPr/>
        </p:nvSpPr>
        <p:spPr>
          <a:xfrm>
            <a:off x="519398" y="1539402"/>
            <a:ext cx="2021418"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101207" y="1540010"/>
            <a:ext cx="2021418"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070524" y="1539402"/>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19399" y="1948427"/>
            <a:ext cx="3405313"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016978" y="2356844"/>
            <a:ext cx="4105648"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19399" y="2765261"/>
            <a:ext cx="497580"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483460" y="3582095"/>
            <a:ext cx="2441251"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19399" y="3990512"/>
            <a:ext cx="4307175"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19399" y="4895945"/>
            <a:ext cx="2969930"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070524" y="2345464"/>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499009" y="2764910"/>
            <a:ext cx="3467511" cy="149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070524" y="2757530"/>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070524" y="3169597"/>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070524" y="3581664"/>
            <a:ext cx="2616277" cy="1563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826574" y="4895975"/>
            <a:ext cx="3860227" cy="1569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096369" y="1948457"/>
            <a:ext cx="4590431" cy="1569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19399" y="3173224"/>
            <a:ext cx="4447121" cy="1473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924712" y="3582096"/>
            <a:ext cx="2145812" cy="156380"/>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4826576" y="3990512"/>
            <a:ext cx="3860224" cy="156381"/>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3489329" y="4895973"/>
            <a:ext cx="1337246" cy="156935"/>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4966521" y="3173706"/>
            <a:ext cx="1104004" cy="146819"/>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4966520" y="2765288"/>
            <a:ext cx="1104003" cy="156935"/>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5122625" y="2356871"/>
            <a:ext cx="947898" cy="156935"/>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5122625" y="1540037"/>
            <a:ext cx="947898" cy="156935"/>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a:off x="2541431" y="1538875"/>
            <a:ext cx="559778" cy="158043"/>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a:off x="519399" y="2356927"/>
            <a:ext cx="497580" cy="158043"/>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a:off x="519399" y="3579938"/>
            <a:ext cx="963445" cy="158436"/>
          </a:xfrm>
          <a:prstGeom prst="rect">
            <a:avLst/>
          </a:pr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4096369" y="274638"/>
            <a:ext cx="2862683" cy="646331"/>
          </a:xfrm>
          <a:prstGeom prst="rect">
            <a:avLst/>
          </a:prstGeom>
          <a:noFill/>
        </p:spPr>
        <p:txBody>
          <a:bodyPr wrap="none" rtlCol="0">
            <a:spAutoFit/>
          </a:bodyPr>
          <a:lstStyle/>
          <a:p>
            <a:r>
              <a:rPr lang="en-US" sz="3600" dirty="0" smtClean="0">
                <a:solidFill>
                  <a:srgbClr val="008000"/>
                </a:solidFill>
              </a:rPr>
              <a:t>Power Outage</a:t>
            </a:r>
            <a:endParaRPr lang="en-US" sz="3600" dirty="0">
              <a:solidFill>
                <a:srgbClr val="008000"/>
              </a:solidFill>
            </a:endParaRPr>
          </a:p>
        </p:txBody>
      </p:sp>
      <p:sp>
        <p:nvSpPr>
          <p:cNvPr id="60" name="Rectangle 59"/>
          <p:cNvSpPr/>
          <p:nvPr/>
        </p:nvSpPr>
        <p:spPr>
          <a:xfrm>
            <a:off x="5105200" y="1540037"/>
            <a:ext cx="947898" cy="15693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5105200" y="2356290"/>
            <a:ext cx="947898" cy="15693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5105200" y="2756976"/>
            <a:ext cx="947898" cy="15693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105200" y="3171468"/>
            <a:ext cx="947898" cy="15693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105200" y="3585960"/>
            <a:ext cx="947898" cy="15693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5105200" y="3986646"/>
            <a:ext cx="947898" cy="15693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7" name="Straight Connector 46"/>
          <p:cNvCxnSpPr/>
          <p:nvPr/>
        </p:nvCxnSpPr>
        <p:spPr>
          <a:xfrm>
            <a:off x="6053098" y="1311545"/>
            <a:ext cx="17427" cy="4020425"/>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19399" y="1311545"/>
            <a:ext cx="0" cy="4020425"/>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4826574" y="5532025"/>
            <a:ext cx="1012886"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3497122" y="5331970"/>
            <a:ext cx="1469398" cy="400110"/>
          </a:xfrm>
          <a:prstGeom prst="rect">
            <a:avLst/>
          </a:prstGeom>
        </p:spPr>
        <p:txBody>
          <a:bodyPr wrap="square">
            <a:spAutoFit/>
          </a:bodyPr>
          <a:lstStyle/>
          <a:p>
            <a:pPr algn="ctr"/>
            <a:r>
              <a:rPr lang="en-US" sz="2000" b="1" dirty="0" smtClean="0"/>
              <a:t>Time</a:t>
            </a:r>
            <a:endParaRPr lang="en-US" sz="2000" dirty="0"/>
          </a:p>
        </p:txBody>
      </p:sp>
      <p:sp>
        <p:nvSpPr>
          <p:cNvPr id="68" name="Rectangle 67"/>
          <p:cNvSpPr/>
          <p:nvPr/>
        </p:nvSpPr>
        <p:spPr>
          <a:xfrm rot="16200000">
            <a:off x="-1515464" y="3093470"/>
            <a:ext cx="3545217" cy="400110"/>
          </a:xfrm>
          <a:prstGeom prst="rect">
            <a:avLst/>
          </a:prstGeom>
        </p:spPr>
        <p:txBody>
          <a:bodyPr wrap="square">
            <a:spAutoFit/>
          </a:bodyPr>
          <a:lstStyle/>
          <a:p>
            <a:pPr algn="ctr"/>
            <a:r>
              <a:rPr lang="en-US" sz="2000" b="1" dirty="0" smtClean="0"/>
              <a:t>Sensors</a:t>
            </a:r>
            <a:endParaRPr lang="en-US" sz="2000" dirty="0"/>
          </a:p>
        </p:txBody>
      </p:sp>
      <p:sp>
        <p:nvSpPr>
          <p:cNvPr id="69" name="TextBox 68"/>
          <p:cNvSpPr txBox="1"/>
          <p:nvPr/>
        </p:nvSpPr>
        <p:spPr>
          <a:xfrm>
            <a:off x="528076" y="4059542"/>
            <a:ext cx="8167400" cy="707886"/>
          </a:xfrm>
          <a:prstGeom prst="rect">
            <a:avLst/>
          </a:prstGeom>
          <a:noFill/>
        </p:spPr>
        <p:txBody>
          <a:bodyPr wrap="square" rtlCol="0">
            <a:spAutoFit/>
          </a:bodyPr>
          <a:lstStyle/>
          <a:p>
            <a:pPr algn="ctr"/>
            <a:r>
              <a:rPr lang="en-US" sz="4000" dirty="0" smtClean="0"/>
              <a:t>…</a:t>
            </a:r>
            <a:endParaRPr lang="en-US" sz="4000" dirty="0"/>
          </a:p>
        </p:txBody>
      </p:sp>
      <p:sp>
        <p:nvSpPr>
          <p:cNvPr id="45" name="Rectangle 44"/>
          <p:cNvSpPr/>
          <p:nvPr/>
        </p:nvSpPr>
        <p:spPr>
          <a:xfrm>
            <a:off x="519399" y="5756536"/>
            <a:ext cx="8167400" cy="523220"/>
          </a:xfrm>
          <a:prstGeom prst="rect">
            <a:avLst/>
          </a:prstGeom>
        </p:spPr>
        <p:txBody>
          <a:bodyPr wrap="square">
            <a:spAutoFit/>
          </a:bodyPr>
          <a:lstStyle/>
          <a:p>
            <a:pPr algn="ctr"/>
            <a:r>
              <a:rPr lang="en-US" sz="2800" b="1" dirty="0"/>
              <a:t>Sensor-Days </a:t>
            </a:r>
            <a:r>
              <a:rPr lang="en-US" sz="2800" dirty="0"/>
              <a:t>– </a:t>
            </a:r>
            <a:r>
              <a:rPr lang="en-US" sz="2800" dirty="0" smtClean="0"/>
              <a:t>down time × number of sensors</a:t>
            </a:r>
            <a:endParaRPr lang="en-US" sz="2800" dirty="0"/>
          </a:p>
        </p:txBody>
      </p:sp>
    </p:spTree>
    <p:extLst>
      <p:ext uri="{BB962C8B-B14F-4D97-AF65-F5344CB8AC3E}">
        <p14:creationId xmlns:p14="http://schemas.microsoft.com/office/powerpoint/2010/main" val="3755942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884E-7 4.8311E-6 L 0.50304 0.00185 " pathEditMode="fixed" rAng="0" ptsTypes="AA">
                                      <p:cBhvr>
                                        <p:cTn id="6" dur="2000" fill="hold"/>
                                        <p:tgtEl>
                                          <p:spTgt spid="7"/>
                                        </p:tgtEl>
                                        <p:attrNameLst>
                                          <p:attrName>ppt_x</p:attrName>
                                          <p:attrName>ppt_y</p:attrName>
                                        </p:attrNameLst>
                                      </p:cBhvr>
                                      <p:rCtr x="25152" y="9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0" grpId="0" animBg="1"/>
      <p:bldP spid="61" grpId="0" animBg="1"/>
      <p:bldP spid="62" grpId="0" animBg="1"/>
      <p:bldP spid="63" grpId="0" animBg="1"/>
      <p:bldP spid="64" grpId="0" animBg="1"/>
      <p:bldP spid="65"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Analysis</a:t>
            </a:r>
            <a:endParaRPr lang="en-US" dirty="0"/>
          </a:p>
        </p:txBody>
      </p:sp>
      <p:sp>
        <p:nvSpPr>
          <p:cNvPr id="4" name="Slide Number Placeholder 3"/>
          <p:cNvSpPr>
            <a:spLocks noGrp="1"/>
          </p:cNvSpPr>
          <p:nvPr>
            <p:ph type="sldNum" sz="quarter" idx="12"/>
          </p:nvPr>
        </p:nvSpPr>
        <p:spPr>
          <a:xfrm>
            <a:off x="1720599" y="5288545"/>
            <a:ext cx="2133600" cy="365125"/>
          </a:xfrm>
        </p:spPr>
        <p:txBody>
          <a:bodyPr/>
          <a:lstStyle/>
          <a:p>
            <a:fld id="{73339C71-E449-DC45-86AF-301058403CE6}" type="slidenum">
              <a:rPr lang="en-US" smtClean="0"/>
              <a:pPr/>
              <a:t>16</a:t>
            </a:fld>
            <a:endParaRPr lang="en-US"/>
          </a:p>
        </p:txBody>
      </p:sp>
      <p:pic>
        <p:nvPicPr>
          <p:cNvPr id="5" name="19370472_weighted_daily.eps" descr="/Users/hnat/research/smarthome/paper/hitchhikers/fig/19370472_weighted_dail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430" y="1446237"/>
            <a:ext cx="2830286" cy="2256258"/>
          </a:xfrm>
          <a:prstGeom prst="rect">
            <a:avLst/>
          </a:prstGeom>
        </p:spPr>
      </p:pic>
      <p:pic>
        <p:nvPicPr>
          <p:cNvPr id="6" name="56783451_weighted_daily.eps" descr="/Users/hnat/research/smarthome/paper/hitchhikers/fig/56783451_weighted_daily.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430" y="3686547"/>
            <a:ext cx="2865086" cy="2267857"/>
          </a:xfrm>
          <a:prstGeom prst="rect">
            <a:avLst/>
          </a:prstGeom>
        </p:spPr>
      </p:pic>
      <p:pic>
        <p:nvPicPr>
          <p:cNvPr id="7" name="67193379_weighted_daily.eps" descr="/Users/hnat/research/smarthome/paper/hitchhikers/fig/67193379_weighted_daily.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0716" y="3679865"/>
            <a:ext cx="2824733" cy="2267857"/>
          </a:xfrm>
          <a:prstGeom prst="rect">
            <a:avLst/>
          </a:prstGeom>
        </p:spPr>
      </p:pic>
      <p:pic>
        <p:nvPicPr>
          <p:cNvPr id="8" name="79840946_weighted_daily.eps" descr="/Users/hnat/research/smarthome/paper/hitchhikers/fig/79840946_weighted_daily.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296" y="1462184"/>
            <a:ext cx="2830286" cy="2240311"/>
          </a:xfrm>
          <a:prstGeom prst="rect">
            <a:avLst/>
          </a:prstGeom>
        </p:spPr>
      </p:pic>
      <p:grpSp>
        <p:nvGrpSpPr>
          <p:cNvPr id="38" name="Group 37"/>
          <p:cNvGrpSpPr/>
          <p:nvPr/>
        </p:nvGrpSpPr>
        <p:grpSpPr>
          <a:xfrm>
            <a:off x="6072949" y="300773"/>
            <a:ext cx="1249411" cy="1535390"/>
            <a:chOff x="6072949" y="300773"/>
            <a:chExt cx="1249411" cy="1535390"/>
          </a:xfrm>
        </p:grpSpPr>
        <p:cxnSp>
          <p:nvCxnSpPr>
            <p:cNvPr id="14" name="Straight Arrow Connector 13"/>
            <p:cNvCxnSpPr>
              <a:stCxn id="18" idx="2"/>
            </p:cNvCxnSpPr>
            <p:nvPr/>
          </p:nvCxnSpPr>
          <p:spPr>
            <a:xfrm flipH="1">
              <a:off x="6350242" y="762438"/>
              <a:ext cx="347413" cy="1073725"/>
            </a:xfrm>
            <a:prstGeom prst="straightConnector1">
              <a:avLst/>
            </a:prstGeom>
            <a:ln w="76200" cmpd="sng">
              <a:solidFill>
                <a:srgbClr val="D15A24"/>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072949" y="300773"/>
              <a:ext cx="1249411" cy="461665"/>
            </a:xfrm>
            <a:prstGeom prst="rect">
              <a:avLst/>
            </a:prstGeom>
            <a:noFill/>
          </p:spPr>
          <p:txBody>
            <a:bodyPr wrap="none" rtlCol="0">
              <a:spAutoFit/>
            </a:bodyPr>
            <a:lstStyle/>
            <a:p>
              <a:r>
                <a:rPr lang="en-US" sz="2400" dirty="0" smtClean="0"/>
                <a:t>Reinstall</a:t>
              </a:r>
              <a:endParaRPr lang="en-US" sz="2400" dirty="0"/>
            </a:p>
          </p:txBody>
        </p:sp>
      </p:grpSp>
      <p:grpSp>
        <p:nvGrpSpPr>
          <p:cNvPr id="37" name="Group 36"/>
          <p:cNvGrpSpPr/>
          <p:nvPr/>
        </p:nvGrpSpPr>
        <p:grpSpPr>
          <a:xfrm>
            <a:off x="6294742" y="2733538"/>
            <a:ext cx="2368557" cy="1177159"/>
            <a:chOff x="6294742" y="2733538"/>
            <a:chExt cx="2368557" cy="1177159"/>
          </a:xfrm>
        </p:grpSpPr>
        <p:cxnSp>
          <p:nvCxnSpPr>
            <p:cNvPr id="16" name="Straight Arrow Connector 15"/>
            <p:cNvCxnSpPr>
              <a:stCxn id="23" idx="0"/>
            </p:cNvCxnSpPr>
            <p:nvPr/>
          </p:nvCxnSpPr>
          <p:spPr>
            <a:xfrm flipH="1" flipV="1">
              <a:off x="6681557" y="2733538"/>
              <a:ext cx="797464" cy="715494"/>
            </a:xfrm>
            <a:prstGeom prst="straightConnector1">
              <a:avLst/>
            </a:prstGeom>
            <a:ln w="76200" cmpd="sng">
              <a:solidFill>
                <a:srgbClr val="D15A24"/>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294742" y="3449032"/>
              <a:ext cx="2368557" cy="461665"/>
            </a:xfrm>
            <a:prstGeom prst="rect">
              <a:avLst/>
            </a:prstGeom>
            <a:noFill/>
          </p:spPr>
          <p:txBody>
            <a:bodyPr wrap="none" rtlCol="0">
              <a:spAutoFit/>
            </a:bodyPr>
            <a:lstStyle/>
            <a:p>
              <a:r>
                <a:rPr lang="en-US" sz="2400" dirty="0"/>
                <a:t>H</a:t>
              </a:r>
              <a:r>
                <a:rPr lang="en-US" sz="2400" dirty="0" smtClean="0"/>
                <a:t>ard drive failure</a:t>
              </a:r>
              <a:endParaRPr lang="en-US" sz="2400" dirty="0"/>
            </a:p>
          </p:txBody>
        </p:sp>
      </p:grpSp>
      <p:grpSp>
        <p:nvGrpSpPr>
          <p:cNvPr id="36" name="Group 35"/>
          <p:cNvGrpSpPr/>
          <p:nvPr/>
        </p:nvGrpSpPr>
        <p:grpSpPr>
          <a:xfrm>
            <a:off x="313399" y="3059900"/>
            <a:ext cx="5981343" cy="2228645"/>
            <a:chOff x="313399" y="3059900"/>
            <a:chExt cx="5981343" cy="2228645"/>
          </a:xfrm>
        </p:grpSpPr>
        <p:cxnSp>
          <p:nvCxnSpPr>
            <p:cNvPr id="27" name="Straight Arrow Connector 26"/>
            <p:cNvCxnSpPr/>
            <p:nvPr/>
          </p:nvCxnSpPr>
          <p:spPr>
            <a:xfrm>
              <a:off x="1738028" y="4586518"/>
              <a:ext cx="1989287" cy="702027"/>
            </a:xfrm>
            <a:prstGeom prst="straightConnector1">
              <a:avLst/>
            </a:prstGeom>
            <a:ln w="76200" cmpd="sng">
              <a:solidFill>
                <a:srgbClr val="D15A24"/>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13399" y="4124853"/>
              <a:ext cx="2500204" cy="461665"/>
            </a:xfrm>
            <a:prstGeom prst="rect">
              <a:avLst/>
            </a:prstGeom>
            <a:noFill/>
          </p:spPr>
          <p:txBody>
            <a:bodyPr wrap="none" rtlCol="0">
              <a:spAutoFit/>
            </a:bodyPr>
            <a:lstStyle/>
            <a:p>
              <a:r>
                <a:rPr lang="en-US" sz="2400" dirty="0" smtClean="0"/>
                <a:t>Sub-system failure</a:t>
              </a:r>
              <a:endParaRPr lang="en-US" sz="2400" dirty="0"/>
            </a:p>
          </p:txBody>
        </p:sp>
        <p:cxnSp>
          <p:nvCxnSpPr>
            <p:cNvPr id="20" name="Straight Arrow Connector 19"/>
            <p:cNvCxnSpPr/>
            <p:nvPr/>
          </p:nvCxnSpPr>
          <p:spPr>
            <a:xfrm flipV="1">
              <a:off x="2356287" y="3059900"/>
              <a:ext cx="1224045" cy="1064953"/>
            </a:xfrm>
            <a:prstGeom prst="straightConnector1">
              <a:avLst/>
            </a:prstGeom>
            <a:ln w="76200" cmpd="sng">
              <a:solidFill>
                <a:srgbClr val="D15A24"/>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813603" y="4484287"/>
              <a:ext cx="3481139" cy="804258"/>
            </a:xfrm>
            <a:prstGeom prst="straightConnector1">
              <a:avLst/>
            </a:prstGeom>
            <a:ln w="76200" cmpd="sng">
              <a:solidFill>
                <a:srgbClr val="D15A24"/>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5784246" y="3349328"/>
            <a:ext cx="3224145" cy="1134959"/>
            <a:chOff x="24696" y="5516292"/>
            <a:chExt cx="3224145" cy="1134959"/>
          </a:xfrm>
        </p:grpSpPr>
        <p:cxnSp>
          <p:nvCxnSpPr>
            <p:cNvPr id="41" name="Straight Arrow Connector 40"/>
            <p:cNvCxnSpPr>
              <a:stCxn id="42" idx="0"/>
            </p:cNvCxnSpPr>
            <p:nvPr/>
          </p:nvCxnSpPr>
          <p:spPr>
            <a:xfrm flipH="1" flipV="1">
              <a:off x="24696" y="5516292"/>
              <a:ext cx="1895071" cy="673294"/>
            </a:xfrm>
            <a:prstGeom prst="straightConnector1">
              <a:avLst/>
            </a:prstGeom>
            <a:ln w="76200" cmpd="sng">
              <a:solidFill>
                <a:srgbClr val="D15A24"/>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90692" y="6189586"/>
              <a:ext cx="2658149" cy="461665"/>
            </a:xfrm>
            <a:prstGeom prst="rect">
              <a:avLst/>
            </a:prstGeom>
            <a:noFill/>
          </p:spPr>
          <p:txBody>
            <a:bodyPr wrap="none" rtlCol="0">
              <a:spAutoFit/>
            </a:bodyPr>
            <a:lstStyle/>
            <a:p>
              <a:r>
                <a:rPr lang="en-US" sz="2400" dirty="0" smtClean="0"/>
                <a:t>Plug disconnections</a:t>
              </a:r>
              <a:endParaRPr lang="en-US" sz="2400"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Deployment Overview</a:t>
            </a:r>
          </a:p>
          <a:p>
            <a:r>
              <a:rPr lang="en-US" dirty="0" smtClean="0"/>
              <a:t>Reliability and Failure Analysis</a:t>
            </a:r>
          </a:p>
          <a:p>
            <a:r>
              <a:rPr lang="en-US" b="1" dirty="0" smtClean="0"/>
              <a:t>A Hitchhiker’s Guide</a:t>
            </a:r>
            <a:endParaRPr lang="en-US" b="1"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17</a:t>
            </a:fld>
            <a:endParaRPr lang="en-US"/>
          </a:p>
        </p:txBody>
      </p:sp>
    </p:spTree>
    <p:extLst>
      <p:ext uri="{BB962C8B-B14F-4D97-AF65-F5344CB8AC3E}">
        <p14:creationId xmlns:p14="http://schemas.microsoft.com/office/powerpoint/2010/main" val="133426324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Homes are Not a Power Panacea</a:t>
            </a:r>
            <a:endParaRPr lang="en-US" dirty="0"/>
          </a:p>
        </p:txBody>
      </p:sp>
      <p:sp>
        <p:nvSpPr>
          <p:cNvPr id="9" name="Content Placeholder 8"/>
          <p:cNvSpPr>
            <a:spLocks noGrp="1"/>
          </p:cNvSpPr>
          <p:nvPr>
            <p:ph idx="1"/>
          </p:nvPr>
        </p:nvSpPr>
        <p:spPr>
          <a:xfrm>
            <a:off x="457200" y="1219200"/>
            <a:ext cx="5508198" cy="4906963"/>
          </a:xfrm>
        </p:spPr>
        <p:txBody>
          <a:bodyPr/>
          <a:lstStyle/>
          <a:p>
            <a:pPr marL="342900" lvl="1" indent="-342900">
              <a:buClr>
                <a:srgbClr val="FF7003"/>
              </a:buClr>
            </a:pPr>
            <a:r>
              <a:rPr lang="en-US" dirty="0" smtClean="0"/>
              <a:t>30-40 outlets per house</a:t>
            </a:r>
          </a:p>
          <a:p>
            <a:pPr marL="342900" lvl="1" indent="-342900">
              <a:buClr>
                <a:srgbClr val="FF7003"/>
              </a:buClr>
            </a:pPr>
            <a:r>
              <a:rPr lang="en-US" dirty="0" smtClean="0"/>
              <a:t>Long wires</a:t>
            </a:r>
          </a:p>
          <a:p>
            <a:pPr marL="342900" lvl="1" indent="-342900">
              <a:buClr>
                <a:srgbClr val="FF7003"/>
              </a:buClr>
            </a:pPr>
            <a:r>
              <a:rPr lang="en-US" dirty="0" smtClean="0"/>
              <a:t>2.3x more down time than batteries</a:t>
            </a:r>
          </a:p>
          <a:p>
            <a:r>
              <a:rPr lang="en-US" sz="2800" dirty="0" smtClean="0"/>
              <a:t>More maintenance calls</a:t>
            </a:r>
          </a:p>
          <a:p>
            <a:endParaRPr lang="en-US" dirty="0" smtClean="0"/>
          </a:p>
          <a:p>
            <a:endParaRPr lang="en-US" dirty="0" smtClean="0"/>
          </a:p>
        </p:txBody>
      </p:sp>
      <p:sp>
        <p:nvSpPr>
          <p:cNvPr id="3" name="Slide Number Placeholder 2"/>
          <p:cNvSpPr>
            <a:spLocks noGrp="1"/>
          </p:cNvSpPr>
          <p:nvPr>
            <p:ph type="sldNum" sz="quarter" idx="12"/>
          </p:nvPr>
        </p:nvSpPr>
        <p:spPr/>
        <p:txBody>
          <a:bodyPr/>
          <a:lstStyle/>
          <a:p>
            <a:fld id="{73339C71-E449-DC45-86AF-301058403CE6}" type="slidenum">
              <a:rPr lang="en-US" smtClean="0"/>
              <a:pPr/>
              <a:t>18</a:t>
            </a:fld>
            <a:endParaRPr lang="en-US"/>
          </a:p>
        </p:txBody>
      </p:sp>
      <p:pic>
        <p:nvPicPr>
          <p:cNvPr id="10" name="Picture 9" descr="DSC_56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069" y="2904397"/>
            <a:ext cx="2158331" cy="3221766"/>
          </a:xfrm>
          <a:prstGeom prst="rect">
            <a:avLst/>
          </a:prstGeom>
        </p:spPr>
      </p:pic>
      <p:pic>
        <p:nvPicPr>
          <p:cNvPr id="14" name="Picture 13" descr="DSC_564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12" y="3053887"/>
            <a:ext cx="2058185" cy="3072276"/>
          </a:xfrm>
          <a:prstGeom prst="rect">
            <a:avLst/>
          </a:prstGeom>
        </p:spPr>
      </p:pic>
    </p:spTree>
    <p:extLst>
      <p:ext uri="{BB962C8B-B14F-4D97-AF65-F5344CB8AC3E}">
        <p14:creationId xmlns:p14="http://schemas.microsoft.com/office/powerpoint/2010/main" val="2490156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Homes </a:t>
            </a:r>
            <a:r>
              <a:rPr lang="en-US" dirty="0" smtClean="0"/>
              <a:t>Have Poor Connectivity</a:t>
            </a:r>
            <a:endParaRPr lang="en-US" dirty="0"/>
          </a:p>
        </p:txBody>
      </p:sp>
      <p:sp>
        <p:nvSpPr>
          <p:cNvPr id="14" name="Content Placeholder 13"/>
          <p:cNvSpPr>
            <a:spLocks noGrp="1"/>
          </p:cNvSpPr>
          <p:nvPr>
            <p:ph idx="1"/>
          </p:nvPr>
        </p:nvSpPr>
        <p:spPr/>
        <p:txBody>
          <a:bodyPr/>
          <a:lstStyle/>
          <a:p>
            <a:r>
              <a:rPr lang="en-US" dirty="0" smtClean="0"/>
              <a:t>Wireless connectivity</a:t>
            </a:r>
          </a:p>
          <a:p>
            <a:endParaRPr lang="en-US" dirty="0"/>
          </a:p>
          <a:p>
            <a:endParaRPr lang="en-US" dirty="0" smtClean="0"/>
          </a:p>
          <a:p>
            <a:endParaRPr lang="en-US" dirty="0"/>
          </a:p>
          <a:p>
            <a:pPr marL="0" indent="0">
              <a:buNone/>
            </a:pPr>
            <a:endParaRPr lang="en-US" dirty="0" smtClean="0"/>
          </a:p>
          <a:p>
            <a:r>
              <a:rPr lang="en-US" dirty="0"/>
              <a:t>Power line </a:t>
            </a:r>
            <a:r>
              <a:rPr lang="en-US" dirty="0" smtClean="0"/>
              <a:t>communications</a:t>
            </a:r>
          </a:p>
          <a:p>
            <a:pPr lvl="1"/>
            <a:r>
              <a:rPr lang="en-US" dirty="0" smtClean="0"/>
              <a:t>Wires</a:t>
            </a:r>
          </a:p>
          <a:p>
            <a:pPr lvl="1"/>
            <a:r>
              <a:rPr lang="en-US" dirty="0" smtClean="0"/>
              <a:t>180bit/s </a:t>
            </a:r>
          </a:p>
          <a:p>
            <a:pPr lvl="1"/>
            <a:r>
              <a:rPr lang="en-US" dirty="0" smtClean="0"/>
              <a:t>5 min polling rate</a:t>
            </a:r>
          </a:p>
        </p:txBody>
      </p:sp>
      <p:sp>
        <p:nvSpPr>
          <p:cNvPr id="3" name="Slide Number Placeholder 2"/>
          <p:cNvSpPr>
            <a:spLocks noGrp="1"/>
          </p:cNvSpPr>
          <p:nvPr>
            <p:ph type="sldNum" sz="quarter" idx="12"/>
          </p:nvPr>
        </p:nvSpPr>
        <p:spPr/>
        <p:txBody>
          <a:bodyPr/>
          <a:lstStyle/>
          <a:p>
            <a:fld id="{73339C71-E449-DC45-86AF-301058403CE6}" type="slidenum">
              <a:rPr lang="en-US" smtClean="0"/>
              <a:pPr/>
              <a:t>19</a:t>
            </a:fld>
            <a:endParaRPr lang="en-US"/>
          </a:p>
        </p:txBody>
      </p:sp>
      <p:pic>
        <p:nvPicPr>
          <p:cNvPr id="6" name="Picture 5"/>
          <p:cNvPicPr>
            <a:picLocks noChangeAspect="1"/>
          </p:cNvPicPr>
          <p:nvPr/>
        </p:nvPicPr>
        <p:blipFill>
          <a:blip r:embed="rId3"/>
          <a:stretch>
            <a:fillRect/>
          </a:stretch>
        </p:blipFill>
        <p:spPr>
          <a:xfrm>
            <a:off x="3345287" y="2027072"/>
            <a:ext cx="2566736" cy="1925052"/>
          </a:xfrm>
          <a:prstGeom prst="rect">
            <a:avLst/>
          </a:prstGeom>
        </p:spPr>
      </p:pic>
      <p:pic>
        <p:nvPicPr>
          <p:cNvPr id="7" name="Picture 6"/>
          <p:cNvPicPr>
            <a:picLocks noChangeAspect="1"/>
          </p:cNvPicPr>
          <p:nvPr/>
        </p:nvPicPr>
        <p:blipFill>
          <a:blip r:embed="rId4"/>
          <a:stretch>
            <a:fillRect/>
          </a:stretch>
        </p:blipFill>
        <p:spPr>
          <a:xfrm>
            <a:off x="457200" y="2027072"/>
            <a:ext cx="2526631" cy="1894973"/>
          </a:xfrm>
          <a:prstGeom prst="rect">
            <a:avLst/>
          </a:prstGeom>
        </p:spPr>
      </p:pic>
      <p:sp>
        <p:nvSpPr>
          <p:cNvPr id="17" name="TextBox 16"/>
          <p:cNvSpPr txBox="1"/>
          <p:nvPr/>
        </p:nvSpPr>
        <p:spPr>
          <a:xfrm>
            <a:off x="5490664" y="5728840"/>
            <a:ext cx="3424736" cy="584776"/>
          </a:xfrm>
          <a:prstGeom prst="rect">
            <a:avLst/>
          </a:prstGeom>
          <a:noFill/>
        </p:spPr>
        <p:txBody>
          <a:bodyPr wrap="none" rtlCol="0">
            <a:spAutoFit/>
          </a:bodyPr>
          <a:lstStyle/>
          <a:p>
            <a:r>
              <a:rPr lang="en-US" sz="1600" dirty="0"/>
              <a:t>Exploiting Home Automation Protocols </a:t>
            </a:r>
            <a:endParaRPr lang="en-US" sz="1600" dirty="0" smtClean="0"/>
          </a:p>
          <a:p>
            <a:r>
              <a:rPr lang="en-US" sz="1600" dirty="0" smtClean="0"/>
              <a:t>for </a:t>
            </a:r>
            <a:r>
              <a:rPr lang="en-US" sz="1600" dirty="0"/>
              <a:t>Load Monitoring in Smart Buildings</a:t>
            </a:r>
          </a:p>
        </p:txBody>
      </p:sp>
      <p:grpSp>
        <p:nvGrpSpPr>
          <p:cNvPr id="20" name="Group 19"/>
          <p:cNvGrpSpPr/>
          <p:nvPr/>
        </p:nvGrpSpPr>
        <p:grpSpPr>
          <a:xfrm>
            <a:off x="6285260" y="2027072"/>
            <a:ext cx="1894973" cy="1894973"/>
            <a:chOff x="6285260" y="2027072"/>
            <a:chExt cx="1894973" cy="1894973"/>
          </a:xfrm>
        </p:grpSpPr>
        <p:pic>
          <p:nvPicPr>
            <p:cNvPr id="19" name="Picture 18"/>
            <p:cNvPicPr>
              <a:picLocks noChangeAspect="1"/>
            </p:cNvPicPr>
            <p:nvPr/>
          </p:nvPicPr>
          <p:blipFill>
            <a:blip r:embed="rId5"/>
            <a:stretch>
              <a:fillRect/>
            </a:stretch>
          </p:blipFill>
          <p:spPr>
            <a:xfrm>
              <a:off x="6285260" y="2027072"/>
              <a:ext cx="1894973" cy="1894973"/>
            </a:xfrm>
            <a:prstGeom prst="rect">
              <a:avLst/>
            </a:prstGeom>
          </p:spPr>
        </p:pic>
        <p:pic>
          <p:nvPicPr>
            <p:cNvPr id="18" name="Picture 1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3793" y1="19672" x2="13793" y2="39344"/>
                          <a14:foregroundMark x1="47414" y1="6557" x2="6034" y2="10656"/>
                        </a14:backgroundRemoval>
                      </a14:imgEffect>
                    </a14:imgLayer>
                  </a14:imgProps>
                </a:ext>
              </a:extLst>
            </a:blip>
            <a:stretch>
              <a:fillRect/>
            </a:stretch>
          </p:blipFill>
          <p:spPr>
            <a:xfrm>
              <a:off x="6963703" y="2619515"/>
              <a:ext cx="556412" cy="585192"/>
            </a:xfrm>
            <a:prstGeom prst="rect">
              <a:avLst/>
            </a:prstGeom>
          </p:spPr>
        </p:pic>
      </p:grpSp>
    </p:spTree>
    <p:extLst>
      <p:ext uri="{BB962C8B-B14F-4D97-AF65-F5344CB8AC3E}">
        <p14:creationId xmlns:p14="http://schemas.microsoft.com/office/powerpoint/2010/main" val="1263358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fade">
                                      <p:cBhvr>
                                        <p:cTn id="22" dur="500"/>
                                        <p:tgtEl>
                                          <p:spTgt spid="1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Effect transition="in" filter="fade">
                                      <p:cBhvr>
                                        <p:cTn id="27" dur="500"/>
                                        <p:tgtEl>
                                          <p:spTgt spid="1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fade">
                                      <p:cBhvr>
                                        <p:cTn id="32" dur="500"/>
                                        <p:tgtEl>
                                          <p:spTgt spid="1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animEffect transition="in" filter="fade">
                                      <p:cBhvr>
                                        <p:cTn id="35" dur="500"/>
                                        <p:tgtEl>
                                          <p:spTgt spid="1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0" end="0"/>
                                            </p:txEl>
                                          </p:spTgt>
                                        </p:tgtEl>
                                        <p:attrNameLst>
                                          <p:attrName>style.visibility</p:attrName>
                                        </p:attrNameLst>
                                      </p:cBhvr>
                                      <p:to>
                                        <p:strVal val="visible"/>
                                      </p:to>
                                    </p:set>
                                    <p:animEffect transition="in" filter="fade">
                                      <p:cBhvr>
                                        <p:cTn id="38" dur="500"/>
                                        <p:tgtEl>
                                          <p:spTgt spid="17">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animEffect transition="in" filter="fade">
                                      <p:cBhvr>
                                        <p:cTn id="41"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Sensing in Homes</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2</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8159" r="35103"/>
          <a:stretch/>
        </p:blipFill>
        <p:spPr>
          <a:xfrm>
            <a:off x="630632" y="3080829"/>
            <a:ext cx="1818660" cy="2249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659" y="3527036"/>
            <a:ext cx="1347442" cy="180366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1018" y="2819360"/>
            <a:ext cx="1933904" cy="1184516"/>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16847" r="15901"/>
          <a:stretch/>
        </p:blipFill>
        <p:spPr>
          <a:xfrm>
            <a:off x="3720662" y="3080829"/>
            <a:ext cx="1702676" cy="2278622"/>
          </a:xfrm>
          <a:prstGeom prst="rect">
            <a:avLst/>
          </a:prstGeom>
        </p:spPr>
      </p:pic>
      <p:sp>
        <p:nvSpPr>
          <p:cNvPr id="9" name="TextBox 8"/>
          <p:cNvSpPr txBox="1"/>
          <p:nvPr/>
        </p:nvSpPr>
        <p:spPr>
          <a:xfrm>
            <a:off x="630632" y="1584326"/>
            <a:ext cx="1624355" cy="830997"/>
          </a:xfrm>
          <a:prstGeom prst="rect">
            <a:avLst/>
          </a:prstGeom>
          <a:noFill/>
        </p:spPr>
        <p:txBody>
          <a:bodyPr wrap="none" rtlCol="0">
            <a:spAutoFit/>
          </a:bodyPr>
          <a:lstStyle/>
          <a:p>
            <a:pPr algn="ctr"/>
            <a:r>
              <a:rPr lang="en-US" sz="2400" b="1" dirty="0" smtClean="0">
                <a:solidFill>
                  <a:schemeClr val="tx2"/>
                </a:solidFill>
              </a:rPr>
              <a:t>Medical</a:t>
            </a:r>
          </a:p>
          <a:p>
            <a:pPr algn="ctr"/>
            <a:r>
              <a:rPr lang="en-US" sz="2400" b="1" dirty="0" smtClean="0">
                <a:solidFill>
                  <a:schemeClr val="tx2"/>
                </a:solidFill>
              </a:rPr>
              <a:t>Monitoring</a:t>
            </a:r>
            <a:endParaRPr lang="en-US" sz="2400" b="1" dirty="0">
              <a:solidFill>
                <a:schemeClr val="tx2"/>
              </a:solidFill>
            </a:endParaRPr>
          </a:p>
        </p:txBody>
      </p:sp>
      <p:sp>
        <p:nvSpPr>
          <p:cNvPr id="10" name="TextBox 9"/>
          <p:cNvSpPr txBox="1"/>
          <p:nvPr/>
        </p:nvSpPr>
        <p:spPr>
          <a:xfrm>
            <a:off x="3713175" y="1584325"/>
            <a:ext cx="1717651" cy="830997"/>
          </a:xfrm>
          <a:prstGeom prst="rect">
            <a:avLst/>
          </a:prstGeom>
          <a:noFill/>
        </p:spPr>
        <p:txBody>
          <a:bodyPr wrap="none" rtlCol="0">
            <a:spAutoFit/>
          </a:bodyPr>
          <a:lstStyle/>
          <a:p>
            <a:pPr algn="ctr"/>
            <a:r>
              <a:rPr lang="en-US" sz="2400" b="1" dirty="0" smtClean="0">
                <a:solidFill>
                  <a:schemeClr val="tx2"/>
                </a:solidFill>
              </a:rPr>
              <a:t>Home</a:t>
            </a:r>
          </a:p>
          <a:p>
            <a:pPr algn="ctr"/>
            <a:r>
              <a:rPr lang="en-US" sz="2400" b="1" dirty="0" smtClean="0">
                <a:solidFill>
                  <a:schemeClr val="tx2"/>
                </a:solidFill>
              </a:rPr>
              <a:t>Automation</a:t>
            </a:r>
            <a:endParaRPr lang="en-US" sz="2400" b="1" dirty="0">
              <a:solidFill>
                <a:schemeClr val="tx2"/>
              </a:solidFill>
            </a:endParaRPr>
          </a:p>
        </p:txBody>
      </p:sp>
      <p:sp>
        <p:nvSpPr>
          <p:cNvPr id="11" name="TextBox 10"/>
          <p:cNvSpPr txBox="1"/>
          <p:nvPr/>
        </p:nvSpPr>
        <p:spPr>
          <a:xfrm>
            <a:off x="6692196" y="1576339"/>
            <a:ext cx="1896866" cy="830997"/>
          </a:xfrm>
          <a:prstGeom prst="rect">
            <a:avLst/>
          </a:prstGeom>
          <a:noFill/>
        </p:spPr>
        <p:txBody>
          <a:bodyPr wrap="none" rtlCol="0">
            <a:spAutoFit/>
          </a:bodyPr>
          <a:lstStyle/>
          <a:p>
            <a:pPr algn="ctr"/>
            <a:r>
              <a:rPr lang="en-US" sz="2400" b="1" dirty="0" smtClean="0">
                <a:solidFill>
                  <a:schemeClr val="tx2"/>
                </a:solidFill>
              </a:rPr>
              <a:t>Energy</a:t>
            </a:r>
          </a:p>
          <a:p>
            <a:pPr algn="ctr"/>
            <a:r>
              <a:rPr lang="en-US" sz="2400" b="1" dirty="0" smtClean="0">
                <a:solidFill>
                  <a:schemeClr val="tx2"/>
                </a:solidFill>
              </a:rPr>
              <a:t>Management</a:t>
            </a:r>
            <a:endParaRPr lang="en-US" sz="2400" b="1" dirty="0">
              <a:solidFill>
                <a:schemeClr val="tx2"/>
              </a:solidFill>
            </a:endParaRPr>
          </a:p>
        </p:txBody>
      </p:sp>
      <p:sp>
        <p:nvSpPr>
          <p:cNvPr id="12" name="Content Placeholder 2"/>
          <p:cNvSpPr>
            <a:spLocks noGrp="1"/>
          </p:cNvSpPr>
          <p:nvPr>
            <p:ph idx="1"/>
          </p:nvPr>
        </p:nvSpPr>
        <p:spPr>
          <a:xfrm>
            <a:off x="543906" y="5665077"/>
            <a:ext cx="8229600" cy="593834"/>
          </a:xfrm>
        </p:spPr>
        <p:txBody>
          <a:bodyPr/>
          <a:lstStyle/>
          <a:p>
            <a:pPr marL="0" indent="0" algn="ctr">
              <a:buNone/>
            </a:pPr>
            <a:r>
              <a:rPr lang="en-US" b="1" dirty="0" smtClean="0"/>
              <a:t>People spend 65% of time in their homes</a:t>
            </a:r>
          </a:p>
        </p:txBody>
      </p:sp>
    </p:spTree>
    <p:extLst>
      <p:ext uri="{BB962C8B-B14F-4D97-AF65-F5344CB8AC3E}">
        <p14:creationId xmlns:p14="http://schemas.microsoft.com/office/powerpoint/2010/main" val="21336078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Homes are Hazardous Environments</a:t>
            </a:r>
          </a:p>
        </p:txBody>
      </p:sp>
      <p:sp>
        <p:nvSpPr>
          <p:cNvPr id="5" name="Content Placeholder 4"/>
          <p:cNvSpPr>
            <a:spLocks noGrp="1"/>
          </p:cNvSpPr>
          <p:nvPr>
            <p:ph sz="half" idx="1"/>
          </p:nvPr>
        </p:nvSpPr>
        <p:spPr/>
        <p:txBody>
          <a:bodyPr/>
          <a:lstStyle/>
          <a:p>
            <a:r>
              <a:rPr lang="en-US" dirty="0" smtClean="0"/>
              <a:t>Children</a:t>
            </a:r>
          </a:p>
          <a:p>
            <a:r>
              <a:rPr lang="en-US" dirty="0" smtClean="0"/>
              <a:t>Mobile objects</a:t>
            </a:r>
          </a:p>
          <a:p>
            <a:r>
              <a:rPr lang="en-US" dirty="0" smtClean="0"/>
              <a:t>Roomba</a:t>
            </a:r>
          </a:p>
          <a:p>
            <a:r>
              <a:rPr lang="en-US" dirty="0" smtClean="0"/>
              <a:t>Guests and </a:t>
            </a:r>
            <a:br>
              <a:rPr lang="en-US" dirty="0" smtClean="0"/>
            </a:br>
            <a:r>
              <a:rPr lang="en-US" dirty="0" smtClean="0"/>
              <a:t>cleaning services</a:t>
            </a:r>
          </a:p>
        </p:txBody>
      </p:sp>
      <p:sp>
        <p:nvSpPr>
          <p:cNvPr id="3" name="Slide Number Placeholder 2"/>
          <p:cNvSpPr>
            <a:spLocks noGrp="1"/>
          </p:cNvSpPr>
          <p:nvPr>
            <p:ph type="sldNum" sz="quarter" idx="12"/>
          </p:nvPr>
        </p:nvSpPr>
        <p:spPr/>
        <p:txBody>
          <a:bodyPr/>
          <a:lstStyle/>
          <a:p>
            <a:fld id="{73339C71-E449-DC45-86AF-301058403CE6}" type="slidenum">
              <a:rPr lang="en-US" smtClean="0"/>
              <a:pPr/>
              <a:t>20</a:t>
            </a:fld>
            <a:endParaRPr lang="en-US"/>
          </a:p>
        </p:txBody>
      </p:sp>
      <p:pic>
        <p:nvPicPr>
          <p:cNvPr id="8" name="Picture 7" descr="DSC_56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2394" y="1523848"/>
            <a:ext cx="4272613" cy="2862317"/>
          </a:xfrm>
          <a:prstGeom prst="rect">
            <a:avLst/>
          </a:prstGeom>
        </p:spPr>
      </p:pic>
      <p:pic>
        <p:nvPicPr>
          <p:cNvPr id="10" name="Picture 9" descr="roomba.eps"/>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44955" y="2849546"/>
            <a:ext cx="2223803" cy="2223801"/>
          </a:xfrm>
          <a:prstGeom prst="rect">
            <a:avLst/>
          </a:prstGeom>
        </p:spPr>
      </p:pic>
      <p:pic>
        <p:nvPicPr>
          <p:cNvPr id="4" name="Picture 3"/>
          <p:cNvPicPr>
            <a:picLocks noChangeAspect="1"/>
          </p:cNvPicPr>
          <p:nvPr/>
        </p:nvPicPr>
        <p:blipFill>
          <a:blip r:embed="rId6"/>
          <a:stretch>
            <a:fillRect/>
          </a:stretch>
        </p:blipFill>
        <p:spPr>
          <a:xfrm>
            <a:off x="4211560" y="1754378"/>
            <a:ext cx="3556000" cy="3556000"/>
          </a:xfrm>
          <a:prstGeom prst="rect">
            <a:avLst/>
          </a:prstGeom>
        </p:spPr>
      </p:pic>
      <p:grpSp>
        <p:nvGrpSpPr>
          <p:cNvPr id="9" name="Group 8"/>
          <p:cNvGrpSpPr/>
          <p:nvPr/>
        </p:nvGrpSpPr>
        <p:grpSpPr>
          <a:xfrm>
            <a:off x="3421447" y="1550109"/>
            <a:ext cx="5667118" cy="4244454"/>
            <a:chOff x="3421447" y="1550109"/>
            <a:chExt cx="5667118" cy="4244454"/>
          </a:xfrm>
        </p:grpSpPr>
        <p:pic>
          <p:nvPicPr>
            <p:cNvPr id="6" name="Picture 5" descr="DSC_5615.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5006" y="1550109"/>
              <a:ext cx="2833559" cy="4229687"/>
            </a:xfrm>
            <a:prstGeom prst="rect">
              <a:avLst/>
            </a:prstGeom>
          </p:spPr>
        </p:pic>
        <p:pic>
          <p:nvPicPr>
            <p:cNvPr id="7" name="Picture 6" descr="DSC_5627.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1447" y="1564877"/>
              <a:ext cx="2833560" cy="4229686"/>
            </a:xfrm>
            <a:prstGeom prst="rect">
              <a:avLst/>
            </a:prstGeom>
          </p:spPr>
        </p:pic>
      </p:grpSp>
    </p:spTree>
    <p:extLst>
      <p:ext uri="{BB962C8B-B14F-4D97-AF65-F5344CB8AC3E}">
        <p14:creationId xmlns:p14="http://schemas.microsoft.com/office/powerpoint/2010/main" val="392950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500"/>
                                        <p:tgtEl>
                                          <p:spTgt spid="5">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Homes are Remote Environments</a:t>
            </a:r>
          </a:p>
        </p:txBody>
      </p:sp>
      <p:sp>
        <p:nvSpPr>
          <p:cNvPr id="15" name="Content Placeholder 14"/>
          <p:cNvSpPr>
            <a:spLocks noGrp="1"/>
          </p:cNvSpPr>
          <p:nvPr>
            <p:ph idx="1"/>
          </p:nvPr>
        </p:nvSpPr>
        <p:spPr>
          <a:xfrm>
            <a:off x="457200" y="1219200"/>
            <a:ext cx="5198274" cy="4906963"/>
          </a:xfrm>
        </p:spPr>
        <p:txBody>
          <a:bodyPr/>
          <a:lstStyle/>
          <a:p>
            <a:r>
              <a:rPr lang="en-US" dirty="0" smtClean="0"/>
              <a:t>Minimize installation time</a:t>
            </a:r>
          </a:p>
          <a:p>
            <a:pPr lvl="1"/>
            <a:r>
              <a:rPr lang="en-US" dirty="0" smtClean="0"/>
              <a:t>Scout</a:t>
            </a:r>
          </a:p>
          <a:p>
            <a:pPr lvl="1"/>
            <a:r>
              <a:rPr lang="en-US" dirty="0" smtClean="0"/>
              <a:t>Lab assembly and configuration</a:t>
            </a:r>
          </a:p>
          <a:p>
            <a:pPr lvl="1"/>
            <a:r>
              <a:rPr lang="en-US" dirty="0" smtClean="0"/>
              <a:t>Checklists</a:t>
            </a:r>
          </a:p>
        </p:txBody>
      </p:sp>
      <p:sp>
        <p:nvSpPr>
          <p:cNvPr id="3" name="Slide Number Placeholder 2"/>
          <p:cNvSpPr>
            <a:spLocks noGrp="1"/>
          </p:cNvSpPr>
          <p:nvPr>
            <p:ph type="sldNum" sz="quarter" idx="12"/>
          </p:nvPr>
        </p:nvSpPr>
        <p:spPr/>
        <p:txBody>
          <a:bodyPr/>
          <a:lstStyle/>
          <a:p>
            <a:fld id="{73339C71-E449-DC45-86AF-301058403CE6}" type="slidenum">
              <a:rPr lang="en-US" smtClean="0"/>
              <a:pPr/>
              <a:t>21</a:t>
            </a:fld>
            <a:endParaRPr lang="en-US"/>
          </a:p>
        </p:txBody>
      </p:sp>
      <p:pic>
        <p:nvPicPr>
          <p:cNvPr id="16" name="Picture 15" descr="hous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271" y="1547318"/>
            <a:ext cx="1903082" cy="3751230"/>
          </a:xfrm>
          <a:prstGeom prst="rect">
            <a:avLst/>
          </a:prstGeom>
        </p:spPr>
      </p:pic>
      <p:pic>
        <p:nvPicPr>
          <p:cNvPr id="17" name="Picture 16" descr="DSC_5638.JPG"/>
          <p:cNvPicPr>
            <a:picLocks noChangeAspect="1"/>
          </p:cNvPicPr>
          <p:nvPr/>
        </p:nvPicPr>
        <p:blipFill rotWithShape="1">
          <a:blip r:embed="rId4">
            <a:extLst>
              <a:ext uri="{28A0092B-C50C-407E-A947-70E740481C1C}">
                <a14:useLocalDpi xmlns:a14="http://schemas.microsoft.com/office/drawing/2010/main" val="0"/>
              </a:ext>
            </a:extLst>
          </a:blip>
          <a:srcRect l="23111" t="13923" r="23111" b="36017"/>
          <a:stretch/>
        </p:blipFill>
        <p:spPr>
          <a:xfrm>
            <a:off x="5758838" y="2289076"/>
            <a:ext cx="2370782" cy="2200468"/>
          </a:xfrm>
          <a:prstGeom prst="rect">
            <a:avLst/>
          </a:prstGeom>
        </p:spPr>
      </p:pic>
      <p:pic>
        <p:nvPicPr>
          <p:cNvPr id="19" name="Picture 18"/>
          <p:cNvPicPr>
            <a:picLocks noChangeAspect="1"/>
          </p:cNvPicPr>
          <p:nvPr/>
        </p:nvPicPr>
        <p:blipFill>
          <a:blip r:embed="rId5"/>
          <a:stretch>
            <a:fillRect/>
          </a:stretch>
        </p:blipFill>
        <p:spPr>
          <a:xfrm>
            <a:off x="5805443" y="2401461"/>
            <a:ext cx="2263349" cy="1931391"/>
          </a:xfrm>
          <a:prstGeom prst="rect">
            <a:avLst/>
          </a:prstGeom>
        </p:spPr>
      </p:pic>
    </p:spTree>
    <p:extLst>
      <p:ext uri="{BB962C8B-B14F-4D97-AF65-F5344CB8AC3E}">
        <p14:creationId xmlns:p14="http://schemas.microsoft.com/office/powerpoint/2010/main" val="315349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animEffect transition="in" filter="fade">
                                      <p:cBhvr>
                                        <p:cTn id="26" dur="500"/>
                                        <p:tgtEl>
                                          <p:spTgt spid="1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0" y="2194256"/>
            <a:ext cx="3710020" cy="3710020"/>
          </a:xfrm>
          <a:prstGeom prst="rect">
            <a:avLst/>
          </a:prstGeom>
        </p:spPr>
      </p:pic>
      <p:sp>
        <p:nvSpPr>
          <p:cNvPr id="2" name="Title 1"/>
          <p:cNvSpPr>
            <a:spLocks noGrp="1"/>
          </p:cNvSpPr>
          <p:nvPr>
            <p:ph type="title"/>
          </p:nvPr>
        </p:nvSpPr>
        <p:spPr/>
        <p:txBody>
          <a:bodyPr/>
          <a:lstStyle/>
          <a:p>
            <a:r>
              <a:rPr lang="en-US" dirty="0"/>
              <a:t>Expect Limited User Participation</a:t>
            </a:r>
          </a:p>
        </p:txBody>
      </p:sp>
      <p:sp>
        <p:nvSpPr>
          <p:cNvPr id="31" name="Content Placeholder 30"/>
          <p:cNvSpPr>
            <a:spLocks noGrp="1"/>
          </p:cNvSpPr>
          <p:nvPr>
            <p:ph idx="1"/>
          </p:nvPr>
        </p:nvSpPr>
        <p:spPr>
          <a:xfrm>
            <a:off x="457200" y="1219200"/>
            <a:ext cx="5700326" cy="4906963"/>
          </a:xfrm>
        </p:spPr>
        <p:txBody>
          <a:bodyPr/>
          <a:lstStyle/>
          <a:p>
            <a:r>
              <a:rPr lang="en-US" dirty="0" smtClean="0"/>
              <a:t>Button Tracking</a:t>
            </a:r>
          </a:p>
          <a:p>
            <a:r>
              <a:rPr lang="en-US" dirty="0" smtClean="0"/>
              <a:t>Wearable </a:t>
            </a:r>
            <a:r>
              <a:rPr lang="en-US" dirty="0"/>
              <a:t>Tracking</a:t>
            </a:r>
          </a:p>
          <a:p>
            <a:r>
              <a:rPr lang="en-US" dirty="0"/>
              <a:t>Self-reporting</a:t>
            </a:r>
          </a:p>
          <a:p>
            <a:r>
              <a:rPr lang="en-US" dirty="0" smtClean="0"/>
              <a:t>Surveys</a:t>
            </a:r>
          </a:p>
          <a:p>
            <a:endParaRPr lang="en-US" dirty="0"/>
          </a:p>
        </p:txBody>
      </p:sp>
      <p:sp>
        <p:nvSpPr>
          <p:cNvPr id="3" name="Slide Number Placeholder 2"/>
          <p:cNvSpPr>
            <a:spLocks noGrp="1"/>
          </p:cNvSpPr>
          <p:nvPr>
            <p:ph type="sldNum" sz="quarter" idx="12"/>
          </p:nvPr>
        </p:nvSpPr>
        <p:spPr/>
        <p:txBody>
          <a:bodyPr/>
          <a:lstStyle/>
          <a:p>
            <a:fld id="{73339C71-E449-DC45-86AF-301058403CE6}" type="slidenum">
              <a:rPr lang="en-US" smtClean="0"/>
              <a:pPr/>
              <a:t>22</a:t>
            </a:fld>
            <a:endParaRPr lang="en-US"/>
          </a:p>
        </p:txBody>
      </p:sp>
      <p:sp>
        <p:nvSpPr>
          <p:cNvPr id="17" name="Slide Number Placeholder 34"/>
          <p:cNvSpPr txBox="1">
            <a:spLocks/>
          </p:cNvSpPr>
          <p:nvPr/>
        </p:nvSpPr>
        <p:spPr>
          <a:xfrm>
            <a:off x="6781800" y="6416675"/>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457200" rtl="0" eaLnBrk="1" latinLnBrk="0" hangingPunct="1">
              <a:defRPr sz="1200" b="1" kern="1200">
                <a:solidFill>
                  <a:schemeClr val="bg1"/>
                </a:solidFill>
                <a:latin typeface="Calibri"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DD3A40-3751-2643-B0B7-A68352BB3CE9}" type="slidenum">
              <a:rPr lang="en-US" smtClean="0"/>
              <a:pPr/>
              <a:t>22</a:t>
            </a:fld>
            <a:endParaRPr lang="en-US"/>
          </a:p>
        </p:txBody>
      </p:sp>
      <p:pic>
        <p:nvPicPr>
          <p:cNvPr id="37" name="Picture 36"/>
          <p:cNvPicPr>
            <a:picLocks noChangeAspect="1"/>
          </p:cNvPicPr>
          <p:nvPr/>
        </p:nvPicPr>
        <p:blipFill>
          <a:blip r:embed="rId4">
            <a:extLst>
              <a:ext uri="{BEBA8EAE-BF5A-486C-A8C5-ECC9F3942E4B}">
                <a14:imgProps xmlns:a14="http://schemas.microsoft.com/office/drawing/2010/main">
                  <a14:imgLayer r:embed="rId5">
                    <a14:imgEffect>
                      <a14:backgroundRemoval t="20952" b="89524" l="10000" r="98667">
                        <a14:foregroundMark x1="75333" y1="32381" x2="92000" y2="62857"/>
                      </a14:backgroundRemoval>
                    </a14:imgEffect>
                  </a14:imgLayer>
                </a14:imgProps>
              </a:ext>
            </a:extLst>
          </a:blip>
          <a:stretch>
            <a:fillRect/>
          </a:stretch>
        </p:blipFill>
        <p:spPr>
          <a:xfrm rot="16200000">
            <a:off x="4298013" y="2975266"/>
            <a:ext cx="3942240" cy="2759568"/>
          </a:xfrm>
          <a:prstGeom prst="rect">
            <a:avLst/>
          </a:prstGeom>
        </p:spPr>
      </p:pic>
    </p:spTree>
    <p:extLst>
      <p:ext uri="{BB962C8B-B14F-4D97-AF65-F5344CB8AC3E}">
        <p14:creationId xmlns:p14="http://schemas.microsoft.com/office/powerpoint/2010/main" val="22559972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fade">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fade">
                                      <p:cBhvr>
                                        <p:cTn id="17" dur="500"/>
                                        <p:tgtEl>
                                          <p:spTgt spid="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Effect transition="in" filter="fade">
                                      <p:cBhvr>
                                        <p:cTn id="22" dur="500"/>
                                        <p:tgtEl>
                                          <p:spTgt spid="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 Matter in Homes</a:t>
            </a:r>
          </a:p>
        </p:txBody>
      </p:sp>
      <p:sp>
        <p:nvSpPr>
          <p:cNvPr id="4" name="Content Placeholder 3"/>
          <p:cNvSpPr>
            <a:spLocks noGrp="1"/>
          </p:cNvSpPr>
          <p:nvPr>
            <p:ph idx="1"/>
          </p:nvPr>
        </p:nvSpPr>
        <p:spPr>
          <a:xfrm>
            <a:off x="457200" y="1219200"/>
            <a:ext cx="4112212" cy="4906963"/>
          </a:xfrm>
        </p:spPr>
        <p:txBody>
          <a:bodyPr/>
          <a:lstStyle/>
          <a:p>
            <a:r>
              <a:rPr lang="en-US" dirty="0" smtClean="0"/>
              <a:t>Disappear into the woodwork </a:t>
            </a:r>
          </a:p>
          <a:p>
            <a:r>
              <a:rPr lang="en-US" dirty="0" smtClean="0"/>
              <a:t>Leave no trace </a:t>
            </a:r>
          </a:p>
          <a:p>
            <a:r>
              <a:rPr lang="en-US" dirty="0" smtClean="0"/>
              <a:t>No LEDS at night</a:t>
            </a:r>
          </a:p>
          <a:p>
            <a:r>
              <a:rPr lang="en-US" dirty="0" smtClean="0"/>
              <a:t>Noise</a:t>
            </a:r>
          </a:p>
        </p:txBody>
      </p:sp>
      <p:sp>
        <p:nvSpPr>
          <p:cNvPr id="3" name="Slide Number Placeholder 2"/>
          <p:cNvSpPr>
            <a:spLocks noGrp="1"/>
          </p:cNvSpPr>
          <p:nvPr>
            <p:ph type="sldNum" sz="quarter" idx="12"/>
          </p:nvPr>
        </p:nvSpPr>
        <p:spPr/>
        <p:txBody>
          <a:bodyPr/>
          <a:lstStyle/>
          <a:p>
            <a:fld id="{73339C71-E449-DC45-86AF-301058403CE6}" type="slidenum">
              <a:rPr lang="en-US" smtClean="0"/>
              <a:pPr/>
              <a:t>23</a:t>
            </a:fld>
            <a:endParaRPr lang="en-US"/>
          </a:p>
        </p:txBody>
      </p:sp>
      <p:pic>
        <p:nvPicPr>
          <p:cNvPr id="16" name="Picture 15"/>
          <p:cNvPicPr>
            <a:picLocks noChangeAspect="1"/>
          </p:cNvPicPr>
          <p:nvPr/>
        </p:nvPicPr>
        <p:blipFill>
          <a:blip r:embed="rId3"/>
          <a:stretch>
            <a:fillRect/>
          </a:stretch>
        </p:blipFill>
        <p:spPr>
          <a:xfrm>
            <a:off x="4613710" y="1670003"/>
            <a:ext cx="4011322" cy="4011322"/>
          </a:xfrm>
          <a:prstGeom prst="rect">
            <a:avLst/>
          </a:prstGeom>
        </p:spPr>
      </p:pic>
      <p:grpSp>
        <p:nvGrpSpPr>
          <p:cNvPr id="5" name="Group 4"/>
          <p:cNvGrpSpPr/>
          <p:nvPr/>
        </p:nvGrpSpPr>
        <p:grpSpPr>
          <a:xfrm>
            <a:off x="457200" y="1256099"/>
            <a:ext cx="8273898" cy="4952876"/>
            <a:chOff x="457200" y="1256099"/>
            <a:chExt cx="8273898" cy="4952876"/>
          </a:xfrm>
        </p:grpSpPr>
        <p:pic>
          <p:nvPicPr>
            <p:cNvPr id="19" name="Picture 18" descr="DSC_56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542773"/>
              <a:ext cx="2487159" cy="1666202"/>
            </a:xfrm>
            <a:prstGeom prst="rect">
              <a:avLst/>
            </a:prstGeom>
          </p:spPr>
        </p:pic>
        <p:pic>
          <p:nvPicPr>
            <p:cNvPr id="20" name="Picture 19" descr="ultrasoundDoor.jpg"/>
            <p:cNvPicPr>
              <a:picLocks noChangeAspect="1"/>
            </p:cNvPicPr>
            <p:nvPr/>
          </p:nvPicPr>
          <p:blipFill rotWithShape="1">
            <a:blip r:embed="rId5">
              <a:extLst>
                <a:ext uri="{28A0092B-C50C-407E-A947-70E740481C1C}">
                  <a14:useLocalDpi xmlns:a14="http://schemas.microsoft.com/office/drawing/2010/main" val="0"/>
                </a:ext>
              </a:extLst>
            </a:blip>
            <a:srcRect t="19383" b="39029"/>
            <a:stretch/>
          </p:blipFill>
          <p:spPr>
            <a:xfrm>
              <a:off x="4613710" y="1256099"/>
              <a:ext cx="4117388" cy="1887315"/>
            </a:xfrm>
            <a:prstGeom prst="rect">
              <a:avLst/>
            </a:prstGeom>
          </p:spPr>
        </p:pic>
      </p:grpSp>
      <p:grpSp>
        <p:nvGrpSpPr>
          <p:cNvPr id="6" name="Group 5"/>
          <p:cNvGrpSpPr/>
          <p:nvPr/>
        </p:nvGrpSpPr>
        <p:grpSpPr>
          <a:xfrm>
            <a:off x="2978946" y="3330188"/>
            <a:ext cx="5707854" cy="2878787"/>
            <a:chOff x="2978946" y="3330188"/>
            <a:chExt cx="5707854" cy="2878787"/>
          </a:xfrm>
        </p:grpSpPr>
        <p:pic>
          <p:nvPicPr>
            <p:cNvPr id="18" name="Picture 17" descr="DSC_563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8946" y="4542773"/>
              <a:ext cx="1590466" cy="1666202"/>
            </a:xfrm>
            <a:prstGeom prst="rect">
              <a:avLst/>
            </a:prstGeom>
          </p:spPr>
        </p:pic>
        <p:pic>
          <p:nvPicPr>
            <p:cNvPr id="23" name="Picture 22" descr="DSC_559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3710" y="3330188"/>
              <a:ext cx="4073090" cy="2728652"/>
            </a:xfrm>
            <a:prstGeom prst="rect">
              <a:avLst/>
            </a:prstGeom>
          </p:spPr>
        </p:pic>
      </p:grpSp>
      <p:pic>
        <p:nvPicPr>
          <p:cNvPr id="25" name="Picture 24"/>
          <p:cNvPicPr>
            <a:picLocks noChangeAspect="1"/>
          </p:cNvPicPr>
          <p:nvPr/>
        </p:nvPicPr>
        <p:blipFill>
          <a:blip r:embed="rId8"/>
          <a:stretch>
            <a:fillRect/>
          </a:stretch>
        </p:blipFill>
        <p:spPr>
          <a:xfrm>
            <a:off x="4316390" y="2132150"/>
            <a:ext cx="4389268" cy="2935438"/>
          </a:xfrm>
          <a:prstGeom prst="rect">
            <a:avLst/>
          </a:prstGeom>
        </p:spPr>
      </p:pic>
      <p:pic>
        <p:nvPicPr>
          <p:cNvPr id="26" name="Picture 25"/>
          <p:cNvPicPr>
            <a:picLocks noChangeAspect="1"/>
          </p:cNvPicPr>
          <p:nvPr/>
        </p:nvPicPr>
        <p:blipFill rotWithShape="1">
          <a:blip r:embed="rId9"/>
          <a:srcRect l="19365" t="21635" r="26497" b="20343"/>
          <a:stretch/>
        </p:blipFill>
        <p:spPr>
          <a:xfrm>
            <a:off x="4330755" y="1890014"/>
            <a:ext cx="4400343" cy="2652759"/>
          </a:xfrm>
          <a:prstGeom prst="rect">
            <a:avLst/>
          </a:prstGeom>
        </p:spPr>
      </p:pic>
    </p:spTree>
    <p:extLst>
      <p:ext uri="{BB962C8B-B14F-4D97-AF65-F5344CB8AC3E}">
        <p14:creationId xmlns:p14="http://schemas.microsoft.com/office/powerpoint/2010/main" val="3504614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6"/>
                                        </p:tgtEl>
                                      </p:cBhvr>
                                    </p:animEffect>
                                    <p:set>
                                      <p:cBhvr>
                                        <p:cTn id="34" dur="1" fill="hold">
                                          <p:stCondLst>
                                            <p:cond delay="499"/>
                                          </p:stCondLst>
                                        </p:cTn>
                                        <p:tgtEl>
                                          <p:spTgt spid="26"/>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fade">
                                      <p:cBhvr>
                                        <p:cTn id="45" dur="500"/>
                                        <p:tgtEl>
                                          <p:spTgt spid="4">
                                            <p:txEl>
                                              <p:pRg st="3" end="3"/>
                                            </p:txEl>
                                          </p:spTgt>
                                        </p:tgtEl>
                                      </p:cBhvr>
                                    </p:animEffect>
                                  </p:childTnLst>
                                </p:cTn>
                              </p:par>
                              <p:par>
                                <p:cTn id="46" presetID="10" presetClass="exit" presetSubtype="0" fill="hold" nodeType="with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 the Architecture</a:t>
            </a:r>
          </a:p>
        </p:txBody>
      </p:sp>
      <p:sp>
        <p:nvSpPr>
          <p:cNvPr id="3" name="Slide Number Placeholder 2"/>
          <p:cNvSpPr>
            <a:spLocks noGrp="1"/>
          </p:cNvSpPr>
          <p:nvPr>
            <p:ph type="sldNum" sz="quarter" idx="12"/>
          </p:nvPr>
        </p:nvSpPr>
        <p:spPr/>
        <p:txBody>
          <a:bodyPr/>
          <a:lstStyle/>
          <a:p>
            <a:fld id="{73339C71-E449-DC45-86AF-301058403CE6}" type="slidenum">
              <a:rPr lang="en-US" smtClean="0"/>
              <a:pPr/>
              <a:t>24</a:t>
            </a:fld>
            <a:endParaRPr lang="en-US"/>
          </a:p>
        </p:txBody>
      </p:sp>
      <p:pic>
        <p:nvPicPr>
          <p:cNvPr id="10" name="Picture 9"/>
          <p:cNvPicPr>
            <a:picLocks noChangeAspect="1"/>
          </p:cNvPicPr>
          <p:nvPr/>
        </p:nvPicPr>
        <p:blipFill>
          <a:blip r:embed="rId3"/>
          <a:stretch>
            <a:fillRect/>
          </a:stretch>
        </p:blipFill>
        <p:spPr>
          <a:xfrm>
            <a:off x="1362798" y="2894021"/>
            <a:ext cx="2692400" cy="1790700"/>
          </a:xfrm>
          <a:prstGeom prst="rect">
            <a:avLst/>
          </a:prstGeom>
        </p:spPr>
      </p:pic>
      <p:pic>
        <p:nvPicPr>
          <p:cNvPr id="12" name="Picture 11"/>
          <p:cNvPicPr>
            <a:picLocks noChangeAspect="1"/>
          </p:cNvPicPr>
          <p:nvPr/>
        </p:nvPicPr>
        <p:blipFill>
          <a:blip r:embed="rId4"/>
          <a:stretch>
            <a:fillRect/>
          </a:stretch>
        </p:blipFill>
        <p:spPr>
          <a:xfrm>
            <a:off x="1592465" y="2361094"/>
            <a:ext cx="2717800" cy="965200"/>
          </a:xfrm>
          <a:prstGeom prst="rect">
            <a:avLst/>
          </a:prstGeom>
        </p:spPr>
      </p:pic>
      <p:pic>
        <p:nvPicPr>
          <p:cNvPr id="13" name="Picture 12"/>
          <p:cNvPicPr>
            <a:picLocks noChangeAspect="1"/>
          </p:cNvPicPr>
          <p:nvPr/>
        </p:nvPicPr>
        <p:blipFill>
          <a:blip r:embed="rId5"/>
          <a:stretch>
            <a:fillRect/>
          </a:stretch>
        </p:blipFill>
        <p:spPr>
          <a:xfrm>
            <a:off x="2561053" y="3618105"/>
            <a:ext cx="2387600" cy="2159000"/>
          </a:xfrm>
          <a:prstGeom prst="rect">
            <a:avLst/>
          </a:prstGeom>
        </p:spPr>
      </p:pic>
      <p:pic>
        <p:nvPicPr>
          <p:cNvPr id="14" name="Picture 13"/>
          <p:cNvPicPr>
            <a:picLocks noChangeAspect="1"/>
          </p:cNvPicPr>
          <p:nvPr/>
        </p:nvPicPr>
        <p:blipFill>
          <a:blip r:embed="rId6"/>
          <a:stretch>
            <a:fillRect/>
          </a:stretch>
        </p:blipFill>
        <p:spPr>
          <a:xfrm>
            <a:off x="4974038" y="3775565"/>
            <a:ext cx="2247900" cy="2108200"/>
          </a:xfrm>
          <a:prstGeom prst="rect">
            <a:avLst/>
          </a:prstGeom>
        </p:spPr>
      </p:pic>
      <p:pic>
        <p:nvPicPr>
          <p:cNvPr id="15" name="Picture 14"/>
          <p:cNvPicPr>
            <a:picLocks noChangeAspect="1"/>
          </p:cNvPicPr>
          <p:nvPr/>
        </p:nvPicPr>
        <p:blipFill>
          <a:blip r:embed="rId7"/>
          <a:stretch>
            <a:fillRect/>
          </a:stretch>
        </p:blipFill>
        <p:spPr>
          <a:xfrm>
            <a:off x="6091638" y="5428777"/>
            <a:ext cx="1130300" cy="482600"/>
          </a:xfrm>
          <a:prstGeom prst="rect">
            <a:avLst/>
          </a:prstGeom>
        </p:spPr>
      </p:pic>
      <p:pic>
        <p:nvPicPr>
          <p:cNvPr id="16" name="Picture 15"/>
          <p:cNvPicPr>
            <a:picLocks noChangeAspect="1"/>
          </p:cNvPicPr>
          <p:nvPr/>
        </p:nvPicPr>
        <p:blipFill>
          <a:blip r:embed="rId8"/>
          <a:stretch>
            <a:fillRect/>
          </a:stretch>
        </p:blipFill>
        <p:spPr>
          <a:xfrm>
            <a:off x="4857750" y="3238027"/>
            <a:ext cx="1993900" cy="1130300"/>
          </a:xfrm>
          <a:prstGeom prst="rect">
            <a:avLst/>
          </a:prstGeom>
        </p:spPr>
      </p:pic>
      <p:pic>
        <p:nvPicPr>
          <p:cNvPr id="17" name="Picture 16"/>
          <p:cNvPicPr>
            <a:picLocks noChangeAspect="1"/>
          </p:cNvPicPr>
          <p:nvPr/>
        </p:nvPicPr>
        <p:blipFill>
          <a:blip r:embed="rId9"/>
          <a:stretch>
            <a:fillRect/>
          </a:stretch>
        </p:blipFill>
        <p:spPr>
          <a:xfrm>
            <a:off x="4760290" y="2246794"/>
            <a:ext cx="2590800" cy="1079500"/>
          </a:xfrm>
          <a:prstGeom prst="rect">
            <a:avLst/>
          </a:prstGeom>
        </p:spPr>
      </p:pic>
      <p:pic>
        <p:nvPicPr>
          <p:cNvPr id="18" name="Picture 17"/>
          <p:cNvPicPr>
            <a:picLocks noChangeAspect="1"/>
          </p:cNvPicPr>
          <p:nvPr/>
        </p:nvPicPr>
        <p:blipFill>
          <a:blip r:embed="rId10"/>
          <a:stretch>
            <a:fillRect/>
          </a:stretch>
        </p:blipFill>
        <p:spPr>
          <a:xfrm>
            <a:off x="3213100" y="1170323"/>
            <a:ext cx="2641600" cy="2489200"/>
          </a:xfrm>
          <a:prstGeom prst="rect">
            <a:avLst/>
          </a:prstGeom>
        </p:spPr>
      </p:pic>
      <p:pic>
        <p:nvPicPr>
          <p:cNvPr id="19" name="Picture 18"/>
          <p:cNvPicPr>
            <a:picLocks noChangeAspect="1"/>
          </p:cNvPicPr>
          <p:nvPr/>
        </p:nvPicPr>
        <p:blipFill>
          <a:blip r:embed="rId11"/>
          <a:stretch>
            <a:fillRect/>
          </a:stretch>
        </p:blipFill>
        <p:spPr>
          <a:xfrm>
            <a:off x="1464920" y="1170612"/>
            <a:ext cx="1803400" cy="800100"/>
          </a:xfrm>
          <a:prstGeom prst="rect">
            <a:avLst/>
          </a:prstGeom>
        </p:spPr>
      </p:pic>
    </p:spTree>
    <p:extLst>
      <p:ext uri="{BB962C8B-B14F-4D97-AF65-F5344CB8AC3E}">
        <p14:creationId xmlns:p14="http://schemas.microsoft.com/office/powerpoint/2010/main" val="816997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 Work</a:t>
            </a:r>
            <a:endParaRPr lang="en-US" dirty="0"/>
          </a:p>
        </p:txBody>
      </p:sp>
      <p:sp>
        <p:nvSpPr>
          <p:cNvPr id="3" name="Content Placeholder 2"/>
          <p:cNvSpPr>
            <a:spLocks noGrp="1"/>
          </p:cNvSpPr>
          <p:nvPr>
            <p:ph idx="1"/>
          </p:nvPr>
        </p:nvSpPr>
        <p:spPr/>
        <p:txBody>
          <a:bodyPr/>
          <a:lstStyle/>
          <a:p>
            <a:r>
              <a:rPr lang="en-US" dirty="0" smtClean="0"/>
              <a:t>Infrastructure-based</a:t>
            </a:r>
          </a:p>
          <a:p>
            <a:pPr lvl="1"/>
            <a:r>
              <a:rPr lang="en-US" dirty="0" smtClean="0"/>
              <a:t>Neural Network House, Aware-Home, </a:t>
            </a:r>
            <a:r>
              <a:rPr lang="en-US" dirty="0" err="1" smtClean="0"/>
              <a:t>MavHome</a:t>
            </a:r>
            <a:r>
              <a:rPr lang="en-US" dirty="0" smtClean="0"/>
              <a:t>, </a:t>
            </a:r>
            <a:r>
              <a:rPr lang="en-US" dirty="0" err="1" smtClean="0"/>
              <a:t>PlaceLab</a:t>
            </a:r>
            <a:endParaRPr lang="en-US" dirty="0" smtClean="0"/>
          </a:p>
          <a:p>
            <a:r>
              <a:rPr lang="en-US" dirty="0" smtClean="0"/>
              <a:t>Infrastructure-less</a:t>
            </a:r>
          </a:p>
          <a:p>
            <a:pPr lvl="1"/>
            <a:r>
              <a:rPr lang="en-US" dirty="0" smtClean="0"/>
              <a:t>Tapia, Cook, </a:t>
            </a:r>
            <a:r>
              <a:rPr lang="en-US" dirty="0" err="1" smtClean="0"/>
              <a:t>Kasteren</a:t>
            </a:r>
            <a:endParaRPr lang="en-US" dirty="0" smtClean="0"/>
          </a:p>
          <a:p>
            <a:r>
              <a:rPr lang="en-US" dirty="0" smtClean="0"/>
              <a:t>Lessons Learned</a:t>
            </a:r>
          </a:p>
          <a:p>
            <a:pPr lvl="1"/>
            <a:r>
              <a:rPr lang="en-US" dirty="0" smtClean="0"/>
              <a:t>Edwards and </a:t>
            </a:r>
            <a:r>
              <a:rPr lang="en-US" dirty="0" err="1" smtClean="0"/>
              <a:t>Grinter</a:t>
            </a:r>
            <a:r>
              <a:rPr lang="en-US" dirty="0" smtClean="0"/>
              <a:t> – 7 challenges</a:t>
            </a:r>
          </a:p>
          <a:p>
            <a:pPr lvl="1"/>
            <a:r>
              <a:rPr lang="en-US" dirty="0" smtClean="0"/>
              <a:t>“Hitchhiker’s guides for WSN deployments”</a:t>
            </a:r>
          </a:p>
          <a:p>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25</a:t>
            </a:fld>
            <a:endParaRPr lang="en-US"/>
          </a:p>
        </p:txBody>
      </p:sp>
    </p:spTree>
    <p:extLst>
      <p:ext uri="{BB962C8B-B14F-4D97-AF65-F5344CB8AC3E}">
        <p14:creationId xmlns:p14="http://schemas.microsoft.com/office/powerpoint/2010/main" val="30133076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solidFill>
                  <a:srgbClr val="D15A24"/>
                </a:solidFill>
              </a:rPr>
              <a:t>AC Power</a:t>
            </a:r>
            <a:r>
              <a:rPr lang="en-US" dirty="0" smtClean="0"/>
              <a:t> is not abundant or reliable </a:t>
            </a:r>
          </a:p>
          <a:p>
            <a:r>
              <a:rPr lang="en-US" dirty="0" smtClean="0">
                <a:solidFill>
                  <a:srgbClr val="D15A24"/>
                </a:solidFill>
              </a:rPr>
              <a:t>Wireless connectivity</a:t>
            </a:r>
            <a:r>
              <a:rPr lang="en-US" dirty="0" smtClean="0"/>
              <a:t> is worse than expected</a:t>
            </a:r>
          </a:p>
          <a:p>
            <a:r>
              <a:rPr lang="en-US" dirty="0" smtClean="0"/>
              <a:t>Unexpected </a:t>
            </a:r>
            <a:r>
              <a:rPr lang="en-US" dirty="0" smtClean="0">
                <a:solidFill>
                  <a:srgbClr val="D15A24"/>
                </a:solidFill>
              </a:rPr>
              <a:t>environmental hazards</a:t>
            </a:r>
          </a:p>
          <a:p>
            <a:r>
              <a:rPr lang="en-US" dirty="0" smtClean="0"/>
              <a:t>Houses are </a:t>
            </a:r>
            <a:r>
              <a:rPr lang="en-US" dirty="0" smtClean="0">
                <a:solidFill>
                  <a:srgbClr val="D15A24"/>
                </a:solidFill>
              </a:rPr>
              <a:t>remote environments</a:t>
            </a:r>
          </a:p>
          <a:p>
            <a:r>
              <a:rPr lang="en-US" dirty="0" smtClean="0"/>
              <a:t>User </a:t>
            </a:r>
            <a:r>
              <a:rPr lang="en-US" dirty="0" smtClean="0">
                <a:solidFill>
                  <a:srgbClr val="D15A24"/>
                </a:solidFill>
              </a:rPr>
              <a:t>participation</a:t>
            </a:r>
            <a:r>
              <a:rPr lang="en-US" dirty="0" smtClean="0"/>
              <a:t> is limited</a:t>
            </a:r>
          </a:p>
          <a:p>
            <a:r>
              <a:rPr lang="en-US" dirty="0" smtClean="0">
                <a:solidFill>
                  <a:srgbClr val="D15A24"/>
                </a:solidFill>
              </a:rPr>
              <a:t>Aesthetics</a:t>
            </a:r>
            <a:r>
              <a:rPr lang="en-US" dirty="0" smtClean="0"/>
              <a:t> are important</a:t>
            </a:r>
          </a:p>
          <a:p>
            <a:r>
              <a:rPr lang="en-US" dirty="0" smtClean="0">
                <a:solidFill>
                  <a:srgbClr val="D15A24"/>
                </a:solidFill>
              </a:rPr>
              <a:t>COTS </a:t>
            </a:r>
            <a:r>
              <a:rPr lang="en-US" dirty="0"/>
              <a:t>are </a:t>
            </a:r>
            <a:r>
              <a:rPr lang="en-US" dirty="0" smtClean="0"/>
              <a:t>a double-edged sword</a:t>
            </a:r>
            <a:endParaRPr lang="en-US" dirty="0" smtClean="0">
              <a:solidFill>
                <a:schemeClr val="tx2"/>
              </a:solidFill>
            </a:endParaRPr>
          </a:p>
        </p:txBody>
      </p:sp>
      <p:sp>
        <p:nvSpPr>
          <p:cNvPr id="4" name="Slide Number Placeholder 3"/>
          <p:cNvSpPr>
            <a:spLocks noGrp="1"/>
          </p:cNvSpPr>
          <p:nvPr>
            <p:ph type="sldNum" sz="quarter" idx="12"/>
          </p:nvPr>
        </p:nvSpPr>
        <p:spPr/>
        <p:txBody>
          <a:bodyPr/>
          <a:lstStyle/>
          <a:p>
            <a:fld id="{73339C71-E449-DC45-86AF-301058403CE6}" type="slidenum">
              <a:rPr lang="en-US" smtClean="0"/>
              <a:pPr/>
              <a:t>26</a:t>
            </a:fld>
            <a:endParaRPr lang="en-US"/>
          </a:p>
        </p:txBody>
      </p:sp>
    </p:spTree>
    <p:extLst>
      <p:ext uri="{BB962C8B-B14F-4D97-AF65-F5344CB8AC3E}">
        <p14:creationId xmlns:p14="http://schemas.microsoft.com/office/powerpoint/2010/main" val="1562337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marL="0" indent="0">
              <a:buNone/>
            </a:pPr>
            <a:r>
              <a:rPr lang="en-US" dirty="0" smtClean="0"/>
              <a:t>			Any questions?</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27</a:t>
            </a:fld>
            <a:endParaRPr lang="en-US"/>
          </a:p>
        </p:txBody>
      </p:sp>
    </p:spTree>
    <p:extLst>
      <p:ext uri="{BB962C8B-B14F-4D97-AF65-F5344CB8AC3E}">
        <p14:creationId xmlns:p14="http://schemas.microsoft.com/office/powerpoint/2010/main" val="25635341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Failures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5516398"/>
              </p:ext>
            </p:extLst>
          </p:nvPr>
        </p:nvGraphicFramePr>
        <p:xfrm>
          <a:off x="457200" y="1219200"/>
          <a:ext cx="8229601" cy="2966720"/>
        </p:xfrm>
        <a:graphic>
          <a:graphicData uri="http://schemas.openxmlformats.org/drawingml/2006/table">
            <a:tbl>
              <a:tblPr firstRow="1" bandRow="1">
                <a:tableStyleId>{B301B821-A1FF-4177-AEE7-76D212191A09}</a:tableStyleId>
              </a:tblPr>
              <a:tblGrid>
                <a:gridCol w="2384689"/>
                <a:gridCol w="1461228"/>
                <a:gridCol w="1461228"/>
                <a:gridCol w="1461228"/>
                <a:gridCol w="1461228"/>
              </a:tblGrid>
              <a:tr h="370840">
                <a:tc>
                  <a:txBody>
                    <a:bodyPr/>
                    <a:lstStyle/>
                    <a:p>
                      <a:r>
                        <a:rPr lang="en-US" dirty="0" smtClean="0"/>
                        <a:t>Root Cause</a:t>
                      </a:r>
                      <a:endParaRPr lang="en-US" dirty="0"/>
                    </a:p>
                  </a:txBody>
                  <a:tcPr/>
                </a:tc>
                <a:tc>
                  <a:txBody>
                    <a:bodyPr/>
                    <a:lstStyle/>
                    <a:p>
                      <a:r>
                        <a:rPr lang="en-US" dirty="0" smtClean="0"/>
                        <a:t>House G</a:t>
                      </a:r>
                      <a:endParaRPr lang="en-US" dirty="0"/>
                    </a:p>
                  </a:txBody>
                  <a:tcPr/>
                </a:tc>
                <a:tc>
                  <a:txBody>
                    <a:bodyPr/>
                    <a:lstStyle/>
                    <a:p>
                      <a:r>
                        <a:rPr lang="en-US" dirty="0" smtClean="0"/>
                        <a:t>House H</a:t>
                      </a:r>
                      <a:endParaRPr lang="en-US" dirty="0"/>
                    </a:p>
                  </a:txBody>
                  <a:tcPr/>
                </a:tc>
                <a:tc>
                  <a:txBody>
                    <a:bodyPr/>
                    <a:lstStyle/>
                    <a:p>
                      <a:r>
                        <a:rPr lang="en-US" dirty="0" smtClean="0"/>
                        <a:t>House I</a:t>
                      </a:r>
                      <a:endParaRPr lang="en-US" dirty="0"/>
                    </a:p>
                  </a:txBody>
                  <a:tcPr/>
                </a:tc>
                <a:tc>
                  <a:txBody>
                    <a:bodyPr/>
                    <a:lstStyle/>
                    <a:p>
                      <a:r>
                        <a:rPr lang="en-US" dirty="0" smtClean="0"/>
                        <a:t>House J</a:t>
                      </a:r>
                      <a:endParaRPr lang="en-US" dirty="0"/>
                    </a:p>
                  </a:txBody>
                  <a:tcPr/>
                </a:tc>
              </a:tr>
              <a:tr h="370840">
                <a:tc>
                  <a:txBody>
                    <a:bodyPr/>
                    <a:lstStyle/>
                    <a:p>
                      <a:r>
                        <a:rPr lang="en-US" dirty="0" smtClean="0"/>
                        <a:t>Sensing sub-system</a:t>
                      </a:r>
                      <a:endParaRPr lang="en-US" dirty="0"/>
                    </a:p>
                  </a:txBody>
                  <a:tcPr/>
                </a:tc>
                <a:tc>
                  <a:txBody>
                    <a:bodyPr/>
                    <a:lstStyle/>
                    <a:p>
                      <a:r>
                        <a:rPr lang="en-US" dirty="0" smtClean="0"/>
                        <a:t>4107</a:t>
                      </a:r>
                      <a:endParaRPr lang="en-US" dirty="0"/>
                    </a:p>
                  </a:txBody>
                  <a:tcPr/>
                </a:tc>
                <a:tc>
                  <a:txBody>
                    <a:bodyPr/>
                    <a:lstStyle/>
                    <a:p>
                      <a:r>
                        <a:rPr lang="en-US" dirty="0" smtClean="0"/>
                        <a:t>642</a:t>
                      </a:r>
                      <a:endParaRPr lang="en-US" dirty="0"/>
                    </a:p>
                  </a:txBody>
                  <a:tcPr/>
                </a:tc>
                <a:tc>
                  <a:txBody>
                    <a:bodyPr/>
                    <a:lstStyle/>
                    <a:p>
                      <a:r>
                        <a:rPr lang="en-US" dirty="0" smtClean="0"/>
                        <a:t>4757</a:t>
                      </a:r>
                      <a:endParaRPr lang="en-US" dirty="0"/>
                    </a:p>
                  </a:txBody>
                  <a:tcPr/>
                </a:tc>
                <a:tc>
                  <a:txBody>
                    <a:bodyPr/>
                    <a:lstStyle/>
                    <a:p>
                      <a:r>
                        <a:rPr lang="en-US" dirty="0" smtClean="0"/>
                        <a:t>274</a:t>
                      </a:r>
                      <a:endParaRPr lang="en-US" dirty="0"/>
                    </a:p>
                  </a:txBody>
                  <a:tcPr/>
                </a:tc>
              </a:tr>
              <a:tr h="370840">
                <a:tc>
                  <a:txBody>
                    <a:bodyPr/>
                    <a:lstStyle/>
                    <a:p>
                      <a:r>
                        <a:rPr lang="en-US" dirty="0" smtClean="0"/>
                        <a:t>Gateway Down</a:t>
                      </a:r>
                      <a:endParaRPr lang="en-US" dirty="0"/>
                    </a:p>
                  </a:txBody>
                  <a:tcPr/>
                </a:tc>
                <a:tc>
                  <a:txBody>
                    <a:bodyPr/>
                    <a:lstStyle/>
                    <a:p>
                      <a:r>
                        <a:rPr lang="en-US" dirty="0" smtClean="0"/>
                        <a:t>5596</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c>
                  <a:txBody>
                    <a:bodyPr/>
                    <a:lstStyle/>
                    <a:p>
                      <a:r>
                        <a:rPr lang="en-US" dirty="0" smtClean="0"/>
                        <a:t>136</a:t>
                      </a:r>
                      <a:endParaRPr lang="en-US" dirty="0"/>
                    </a:p>
                  </a:txBody>
                  <a:tcPr/>
                </a:tc>
              </a:tr>
              <a:tr h="370840">
                <a:tc>
                  <a:txBody>
                    <a:bodyPr/>
                    <a:lstStyle/>
                    <a:p>
                      <a:r>
                        <a:rPr lang="en-US" dirty="0" smtClean="0"/>
                        <a:t>Plug Disconnected</a:t>
                      </a:r>
                      <a:endParaRPr lang="en-US" dirty="0"/>
                    </a:p>
                  </a:txBody>
                  <a:tcPr/>
                </a:tc>
                <a:tc>
                  <a:txBody>
                    <a:bodyPr/>
                    <a:lstStyle/>
                    <a:p>
                      <a:r>
                        <a:rPr lang="en-US" dirty="0" smtClean="0"/>
                        <a:t>509</a:t>
                      </a:r>
                      <a:endParaRPr lang="en-US" dirty="0"/>
                    </a:p>
                  </a:txBody>
                  <a:tcPr/>
                </a:tc>
                <a:tc>
                  <a:txBody>
                    <a:bodyPr/>
                    <a:lstStyle/>
                    <a:p>
                      <a:r>
                        <a:rPr lang="en-US" dirty="0" smtClean="0"/>
                        <a:t>30</a:t>
                      </a:r>
                      <a:endParaRPr lang="en-US" dirty="0"/>
                    </a:p>
                  </a:txBody>
                  <a:tcPr/>
                </a:tc>
                <a:tc>
                  <a:txBody>
                    <a:bodyPr/>
                    <a:lstStyle/>
                    <a:p>
                      <a:r>
                        <a:rPr lang="en-US" dirty="0" smtClean="0"/>
                        <a:t>474</a:t>
                      </a:r>
                      <a:endParaRPr lang="en-US" dirty="0"/>
                    </a:p>
                  </a:txBody>
                  <a:tcPr/>
                </a:tc>
                <a:tc>
                  <a:txBody>
                    <a:bodyPr/>
                    <a:lstStyle/>
                    <a:p>
                      <a:r>
                        <a:rPr lang="en-US" dirty="0" smtClean="0"/>
                        <a:t>10</a:t>
                      </a:r>
                      <a:endParaRPr lang="en-US" dirty="0"/>
                    </a:p>
                  </a:txBody>
                  <a:tcPr/>
                </a:tc>
              </a:tr>
              <a:tr h="370840">
                <a:tc>
                  <a:txBody>
                    <a:bodyPr/>
                    <a:lstStyle/>
                    <a:p>
                      <a:r>
                        <a:rPr lang="en-US" dirty="0" smtClean="0"/>
                        <a:t>Battery</a:t>
                      </a:r>
                      <a:r>
                        <a:rPr lang="en-US" baseline="0" dirty="0" smtClean="0"/>
                        <a:t> Dead</a:t>
                      </a:r>
                      <a:endParaRPr lang="en-US" dirty="0"/>
                    </a:p>
                  </a:txBody>
                  <a:tcPr/>
                </a:tc>
                <a:tc>
                  <a:txBody>
                    <a:bodyPr/>
                    <a:lstStyle/>
                    <a:p>
                      <a:r>
                        <a:rPr lang="en-US" dirty="0" smtClean="0"/>
                        <a:t>452</a:t>
                      </a:r>
                      <a:endParaRPr lang="en-US" dirty="0"/>
                    </a:p>
                  </a:txBody>
                  <a:tcPr/>
                </a:tc>
                <a:tc>
                  <a:txBody>
                    <a:bodyPr/>
                    <a:lstStyle/>
                    <a:p>
                      <a:r>
                        <a:rPr lang="en-US" dirty="0" smtClean="0"/>
                        <a:t>17</a:t>
                      </a:r>
                      <a:endParaRPr lang="en-US" dirty="0"/>
                    </a:p>
                  </a:txBody>
                  <a:tcPr/>
                </a:tc>
                <a:tc>
                  <a:txBody>
                    <a:bodyPr/>
                    <a:lstStyle/>
                    <a:p>
                      <a:r>
                        <a:rPr lang="en-US" dirty="0" smtClean="0"/>
                        <a:t>168</a:t>
                      </a:r>
                      <a:endParaRPr lang="en-US" dirty="0"/>
                    </a:p>
                  </a:txBody>
                  <a:tcPr/>
                </a:tc>
                <a:tc>
                  <a:txBody>
                    <a:bodyPr/>
                    <a:lstStyle/>
                    <a:p>
                      <a:r>
                        <a:rPr lang="en-US" dirty="0" smtClean="0"/>
                        <a:t>0</a:t>
                      </a:r>
                      <a:endParaRPr lang="en-US" dirty="0"/>
                    </a:p>
                  </a:txBody>
                  <a:tcPr/>
                </a:tc>
              </a:tr>
              <a:tr h="370840">
                <a:tc>
                  <a:txBody>
                    <a:bodyPr/>
                    <a:lstStyle/>
                    <a:p>
                      <a:r>
                        <a:rPr lang="en-US" dirty="0" smtClean="0"/>
                        <a:t>Wireless Link Loss</a:t>
                      </a:r>
                      <a:endParaRPr lang="en-US" dirty="0"/>
                    </a:p>
                  </a:txBody>
                  <a:tcPr/>
                </a:tc>
                <a:tc>
                  <a:txBody>
                    <a:bodyPr/>
                    <a:lstStyle/>
                    <a:p>
                      <a:r>
                        <a:rPr lang="en-US" dirty="0" smtClean="0"/>
                        <a:t>410</a:t>
                      </a:r>
                      <a:endParaRPr lang="en-US" dirty="0"/>
                    </a:p>
                  </a:txBody>
                  <a:tcPr/>
                </a:tc>
                <a:tc>
                  <a:txBody>
                    <a:bodyPr/>
                    <a:lstStyle/>
                    <a:p>
                      <a:r>
                        <a:rPr lang="en-US" dirty="0" smtClean="0"/>
                        <a:t>0</a:t>
                      </a:r>
                      <a:endParaRPr lang="en-US" dirty="0"/>
                    </a:p>
                  </a:txBody>
                  <a:tcPr/>
                </a:tc>
                <a:tc>
                  <a:txBody>
                    <a:bodyPr/>
                    <a:lstStyle/>
                    <a:p>
                      <a:r>
                        <a:rPr lang="en-US" dirty="0" smtClean="0"/>
                        <a:t>122</a:t>
                      </a:r>
                      <a:endParaRPr lang="en-US" dirty="0"/>
                    </a:p>
                  </a:txBody>
                  <a:tcPr/>
                </a:tc>
                <a:tc>
                  <a:txBody>
                    <a:bodyPr/>
                    <a:lstStyle/>
                    <a:p>
                      <a:r>
                        <a:rPr lang="en-US" dirty="0" smtClean="0"/>
                        <a:t>1</a:t>
                      </a:r>
                      <a:endParaRPr lang="en-US" dirty="0"/>
                    </a:p>
                  </a:txBody>
                  <a:tcPr/>
                </a:tc>
              </a:tr>
              <a:tr h="370840">
                <a:tc>
                  <a:txBody>
                    <a:bodyPr/>
                    <a:lstStyle/>
                    <a:p>
                      <a:r>
                        <a:rPr lang="en-US" dirty="0" smtClean="0"/>
                        <a:t>Internet Down</a:t>
                      </a:r>
                      <a:endParaRPr lang="en-US" dirty="0"/>
                    </a:p>
                  </a:txBody>
                  <a:tcPr/>
                </a:tc>
                <a:tc>
                  <a:txBody>
                    <a:bodyPr/>
                    <a:lstStyle/>
                    <a:p>
                      <a:r>
                        <a:rPr lang="en-US" dirty="0" smtClean="0"/>
                        <a:t>251</a:t>
                      </a:r>
                      <a:endParaRPr lang="en-US" dirty="0"/>
                    </a:p>
                  </a:txBody>
                  <a:tcPr/>
                </a:tc>
                <a:tc>
                  <a:txBody>
                    <a:bodyPr/>
                    <a:lstStyle/>
                    <a:p>
                      <a:r>
                        <a:rPr lang="en-US" dirty="0" smtClean="0"/>
                        <a:t>97</a:t>
                      </a:r>
                      <a:endParaRPr lang="en-US" dirty="0"/>
                    </a:p>
                  </a:txBody>
                  <a:tcPr/>
                </a:tc>
                <a:tc>
                  <a:txBody>
                    <a:bodyPr/>
                    <a:lstStyle/>
                    <a:p>
                      <a:r>
                        <a:rPr lang="en-US" dirty="0" smtClean="0"/>
                        <a:t>178</a:t>
                      </a:r>
                      <a:endParaRPr lang="en-US" dirty="0"/>
                    </a:p>
                  </a:txBody>
                  <a:tcPr/>
                </a:tc>
                <a:tc>
                  <a:txBody>
                    <a:bodyPr/>
                    <a:lstStyle/>
                    <a:p>
                      <a:r>
                        <a:rPr lang="en-US" dirty="0" smtClean="0"/>
                        <a:t>9</a:t>
                      </a:r>
                      <a:endParaRPr lang="en-US" dirty="0"/>
                    </a:p>
                  </a:txBody>
                  <a:tcPr/>
                </a:tc>
              </a:tr>
              <a:tr h="370840">
                <a:tc>
                  <a:txBody>
                    <a:bodyPr/>
                    <a:lstStyle/>
                    <a:p>
                      <a:r>
                        <a:rPr lang="en-US" dirty="0" smtClean="0"/>
                        <a:t>Power Outage</a:t>
                      </a:r>
                      <a:endParaRPr lang="en-US" dirty="0"/>
                    </a:p>
                  </a:txBody>
                  <a:tcPr/>
                </a:tc>
                <a:tc>
                  <a:txBody>
                    <a:bodyPr/>
                    <a:lstStyle/>
                    <a:p>
                      <a:r>
                        <a:rPr lang="en-US" dirty="0" smtClean="0"/>
                        <a:t>21</a:t>
                      </a:r>
                      <a:endParaRPr lang="en-US" dirty="0"/>
                    </a:p>
                  </a:txBody>
                  <a:tcPr/>
                </a:tc>
                <a:tc>
                  <a:txBody>
                    <a:bodyPr/>
                    <a:lstStyle/>
                    <a:p>
                      <a:r>
                        <a:rPr lang="en-US" dirty="0" smtClean="0"/>
                        <a:t>0</a:t>
                      </a:r>
                      <a:endParaRPr lang="en-US" dirty="0"/>
                    </a:p>
                  </a:txBody>
                  <a:tcPr/>
                </a:tc>
                <a:tc>
                  <a:txBody>
                    <a:bodyPr/>
                    <a:lstStyle/>
                    <a:p>
                      <a:r>
                        <a:rPr lang="en-US" dirty="0" smtClean="0"/>
                        <a:t>87</a:t>
                      </a:r>
                      <a:endParaRPr lang="en-US" dirty="0"/>
                    </a:p>
                  </a:txBody>
                  <a:tcPr/>
                </a:tc>
                <a:tc>
                  <a:txBody>
                    <a:bodyPr/>
                    <a:lstStyle/>
                    <a:p>
                      <a:r>
                        <a:rPr lang="en-US" dirty="0" smtClean="0"/>
                        <a:t>2</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73339C71-E449-DC45-86AF-301058403CE6}" type="slidenum">
              <a:rPr lang="en-US" smtClean="0"/>
              <a:pPr/>
              <a:t>28</a:t>
            </a:fld>
            <a:endParaRPr lang="en-US"/>
          </a:p>
        </p:txBody>
      </p:sp>
    </p:spTree>
    <p:extLst>
      <p:ext uri="{BB962C8B-B14F-4D97-AF65-F5344CB8AC3E}">
        <p14:creationId xmlns:p14="http://schemas.microsoft.com/office/powerpoint/2010/main" val="22736463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Sensing in Homes</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3</a:t>
            </a:fld>
            <a:endParaRPr lang="en-US"/>
          </a:p>
        </p:txBody>
      </p:sp>
      <p:sp>
        <p:nvSpPr>
          <p:cNvPr id="7" name="TextBox 6"/>
          <p:cNvSpPr txBox="1"/>
          <p:nvPr/>
        </p:nvSpPr>
        <p:spPr>
          <a:xfrm>
            <a:off x="677419" y="1607866"/>
            <a:ext cx="3098625" cy="461665"/>
          </a:xfrm>
          <a:prstGeom prst="rect">
            <a:avLst/>
          </a:prstGeom>
          <a:noFill/>
        </p:spPr>
        <p:txBody>
          <a:bodyPr wrap="none" rtlCol="0">
            <a:spAutoFit/>
          </a:bodyPr>
          <a:lstStyle/>
          <a:p>
            <a:pPr algn="ctr"/>
            <a:r>
              <a:rPr lang="en-US" sz="2400" b="1" dirty="0" smtClean="0">
                <a:solidFill>
                  <a:schemeClr val="tx2"/>
                </a:solidFill>
              </a:rPr>
              <a:t>Extreme Environments</a:t>
            </a:r>
            <a:endParaRPr lang="en-US" sz="2400" b="1" dirty="0">
              <a:solidFill>
                <a:schemeClr val="tx2"/>
              </a:solidFill>
            </a:endParaRPr>
          </a:p>
        </p:txBody>
      </p:sp>
      <p:sp>
        <p:nvSpPr>
          <p:cNvPr id="8" name="TextBox 7"/>
          <p:cNvSpPr txBox="1"/>
          <p:nvPr/>
        </p:nvSpPr>
        <p:spPr>
          <a:xfrm>
            <a:off x="5251580" y="1607865"/>
            <a:ext cx="2684389" cy="461665"/>
          </a:xfrm>
          <a:prstGeom prst="rect">
            <a:avLst/>
          </a:prstGeom>
          <a:noFill/>
        </p:spPr>
        <p:txBody>
          <a:bodyPr wrap="none" rtlCol="0">
            <a:spAutoFit/>
          </a:bodyPr>
          <a:lstStyle/>
          <a:p>
            <a:pPr algn="ctr"/>
            <a:r>
              <a:rPr lang="en-US" sz="2400" b="1" dirty="0" smtClean="0">
                <a:solidFill>
                  <a:schemeClr val="tx2"/>
                </a:solidFill>
              </a:rPr>
              <a:t>Indoors is hard too!</a:t>
            </a:r>
            <a:endParaRPr lang="en-US" sz="2400" b="1" dirty="0">
              <a:solidFill>
                <a:schemeClr val="tx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609" y="3217934"/>
            <a:ext cx="2577791" cy="2966355"/>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6374" r="5527"/>
          <a:stretch/>
        </p:blipFill>
        <p:spPr>
          <a:xfrm>
            <a:off x="4602876" y="2325032"/>
            <a:ext cx="2431171" cy="2111115"/>
          </a:xfrm>
          <a:prstGeom prst="rect">
            <a:avLst/>
          </a:prstGeom>
        </p:spPr>
      </p:pic>
      <p:pic>
        <p:nvPicPr>
          <p:cNvPr id="11" name="Picture 2" descr="D:\permasense\pics\bestof\DSC_3790.JPG"/>
          <p:cNvPicPr>
            <a:picLocks noChangeAspect="1" noChangeArrowheads="1"/>
          </p:cNvPicPr>
          <p:nvPr/>
        </p:nvPicPr>
        <p:blipFill rotWithShape="1">
          <a:blip r:embed="rId5" cstate="screen"/>
          <a:srcRect l="27329" r="30018"/>
          <a:stretch/>
        </p:blipFill>
        <p:spPr>
          <a:xfrm>
            <a:off x="810040" y="2440669"/>
            <a:ext cx="2848508" cy="3423710"/>
          </a:xfrm>
          <a:prstGeom prst="rect">
            <a:avLst/>
          </a:prstGeom>
          <a:noFill/>
        </p:spPr>
      </p:pic>
      <p:sp>
        <p:nvSpPr>
          <p:cNvPr id="3" name="TextBox 2"/>
          <p:cNvSpPr txBox="1"/>
          <p:nvPr/>
        </p:nvSpPr>
        <p:spPr>
          <a:xfrm>
            <a:off x="787187" y="5864379"/>
            <a:ext cx="2901794" cy="369332"/>
          </a:xfrm>
          <a:prstGeom prst="rect">
            <a:avLst/>
          </a:prstGeom>
          <a:noFill/>
        </p:spPr>
        <p:txBody>
          <a:bodyPr wrap="none" rtlCol="0">
            <a:spAutoFit/>
          </a:bodyPr>
          <a:lstStyle/>
          <a:p>
            <a:r>
              <a:rPr lang="en-US" dirty="0" smtClean="0"/>
              <a:t>Photo courtesy of: Jan </a:t>
            </a:r>
            <a:r>
              <a:rPr lang="en-US" dirty="0" err="1" smtClean="0"/>
              <a:t>Beutel</a:t>
            </a:r>
            <a:endParaRPr lang="en-US" dirty="0"/>
          </a:p>
        </p:txBody>
      </p:sp>
    </p:spTree>
    <p:extLst>
      <p:ext uri="{BB962C8B-B14F-4D97-AF65-F5344CB8AC3E}">
        <p14:creationId xmlns:p14="http://schemas.microsoft.com/office/powerpoint/2010/main" val="3019085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Sensing in Homes</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823" y="1764533"/>
            <a:ext cx="5162577" cy="2943949"/>
          </a:xfrm>
          <a:prstGeom prst="rect">
            <a:avLst/>
          </a:prstGeom>
        </p:spPr>
      </p:pic>
      <p:sp>
        <p:nvSpPr>
          <p:cNvPr id="6" name="Content Placeholder 2"/>
          <p:cNvSpPr>
            <a:spLocks noGrp="1"/>
          </p:cNvSpPr>
          <p:nvPr>
            <p:ph idx="1"/>
          </p:nvPr>
        </p:nvSpPr>
        <p:spPr>
          <a:xfrm>
            <a:off x="110360" y="1849841"/>
            <a:ext cx="3642464" cy="2580290"/>
          </a:xfrm>
        </p:spPr>
        <p:txBody>
          <a:bodyPr/>
          <a:lstStyle/>
          <a:p>
            <a:r>
              <a:rPr lang="en-US" sz="2800" dirty="0" smtClean="0"/>
              <a:t>1200 sensors</a:t>
            </a:r>
          </a:p>
          <a:p>
            <a:r>
              <a:rPr lang="en-US" sz="2800" dirty="0" smtClean="0"/>
              <a:t>Over 20 homes</a:t>
            </a:r>
          </a:p>
          <a:p>
            <a:r>
              <a:rPr lang="en-US" sz="2800" dirty="0" smtClean="0"/>
              <a:t>Up to 1 year/home</a:t>
            </a:r>
          </a:p>
        </p:txBody>
      </p:sp>
      <p:sp>
        <p:nvSpPr>
          <p:cNvPr id="7" name="TextBox 6"/>
          <p:cNvSpPr txBox="1"/>
          <p:nvPr/>
        </p:nvSpPr>
        <p:spPr>
          <a:xfrm rot="16200000">
            <a:off x="2887274" y="3679098"/>
            <a:ext cx="1346844" cy="461665"/>
          </a:xfrm>
          <a:prstGeom prst="rect">
            <a:avLst/>
          </a:prstGeom>
          <a:noFill/>
        </p:spPr>
        <p:txBody>
          <a:bodyPr wrap="none" rtlCol="0">
            <a:spAutoFit/>
          </a:bodyPr>
          <a:lstStyle/>
          <a:p>
            <a:r>
              <a:rPr lang="en-US" sz="2400" b="1" dirty="0" smtClean="0"/>
              <a:t>Difficulty</a:t>
            </a:r>
            <a:endParaRPr lang="en-US" sz="2400" b="1" dirty="0"/>
          </a:p>
        </p:txBody>
      </p:sp>
      <p:cxnSp>
        <p:nvCxnSpPr>
          <p:cNvPr id="9" name="Straight Arrow Connector 8"/>
          <p:cNvCxnSpPr/>
          <p:nvPr/>
        </p:nvCxnSpPr>
        <p:spPr>
          <a:xfrm flipV="1">
            <a:off x="3647322" y="2774061"/>
            <a:ext cx="0" cy="4624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5400000">
            <a:off x="4838102" y="4131411"/>
            <a:ext cx="461665" cy="1809292"/>
            <a:chOff x="4711974" y="4273305"/>
            <a:chExt cx="461665" cy="1809292"/>
          </a:xfrm>
        </p:grpSpPr>
        <p:sp>
          <p:nvSpPr>
            <p:cNvPr id="11" name="TextBox 10"/>
            <p:cNvSpPr txBox="1"/>
            <p:nvPr/>
          </p:nvSpPr>
          <p:spPr>
            <a:xfrm rot="16200000">
              <a:off x="4281696" y="5190654"/>
              <a:ext cx="1322221" cy="461665"/>
            </a:xfrm>
            <a:prstGeom prst="rect">
              <a:avLst/>
            </a:prstGeom>
            <a:noFill/>
          </p:spPr>
          <p:txBody>
            <a:bodyPr wrap="none" rtlCol="0">
              <a:spAutoFit/>
            </a:bodyPr>
            <a:lstStyle/>
            <a:p>
              <a:r>
                <a:rPr lang="en-US" sz="2400" b="1" dirty="0" smtClean="0"/>
                <a:t>#Sensors</a:t>
              </a:r>
              <a:endParaRPr lang="en-US" sz="2400" b="1" dirty="0"/>
            </a:p>
          </p:txBody>
        </p:sp>
        <p:cxnSp>
          <p:nvCxnSpPr>
            <p:cNvPr id="12" name="Straight Arrow Connector 11"/>
            <p:cNvCxnSpPr/>
            <p:nvPr/>
          </p:nvCxnSpPr>
          <p:spPr>
            <a:xfrm flipV="1">
              <a:off x="5029433" y="4273305"/>
              <a:ext cx="0" cy="4624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rot="18229631">
            <a:off x="3430616" y="2996770"/>
            <a:ext cx="2666114" cy="461665"/>
          </a:xfrm>
          <a:prstGeom prst="rect">
            <a:avLst/>
          </a:prstGeom>
          <a:noFill/>
        </p:spPr>
        <p:txBody>
          <a:bodyPr wrap="none" rtlCol="0">
            <a:spAutoFit/>
          </a:bodyPr>
          <a:lstStyle/>
          <a:p>
            <a:r>
              <a:rPr lang="en-US" sz="2400" dirty="0" smtClean="0"/>
              <a:t>#Sensors </a:t>
            </a:r>
            <a:r>
              <a:rPr lang="en-US" sz="2400" dirty="0" smtClean="0"/>
              <a:t>&lt; </a:t>
            </a:r>
            <a:r>
              <a:rPr lang="en-US" sz="2400" dirty="0" smtClean="0"/>
              <a:t>#Outlets</a:t>
            </a:r>
            <a:endParaRPr lang="en-US" sz="2400" dirty="0"/>
          </a:p>
        </p:txBody>
      </p:sp>
      <p:sp>
        <p:nvSpPr>
          <p:cNvPr id="16" name="TextBox 15"/>
          <p:cNvSpPr txBox="1"/>
          <p:nvPr/>
        </p:nvSpPr>
        <p:spPr>
          <a:xfrm rot="18229631">
            <a:off x="5915582" y="3145464"/>
            <a:ext cx="2666114" cy="461665"/>
          </a:xfrm>
          <a:prstGeom prst="rect">
            <a:avLst/>
          </a:prstGeom>
          <a:noFill/>
        </p:spPr>
        <p:txBody>
          <a:bodyPr wrap="none" rtlCol="0">
            <a:spAutoFit/>
          </a:bodyPr>
          <a:lstStyle/>
          <a:p>
            <a:r>
              <a:rPr lang="en-US" sz="2400" dirty="0" smtClean="0"/>
              <a:t>#Sensors </a:t>
            </a:r>
            <a:r>
              <a:rPr lang="en-US" sz="2400" dirty="0" smtClean="0"/>
              <a:t>&gt; </a:t>
            </a:r>
            <a:r>
              <a:rPr lang="en-US" sz="2400" dirty="0" smtClean="0"/>
              <a:t>#Outlets</a:t>
            </a:r>
            <a:endParaRPr lang="en-US" sz="2400" dirty="0"/>
          </a:p>
        </p:txBody>
      </p:sp>
    </p:spTree>
    <p:extLst>
      <p:ext uri="{BB962C8B-B14F-4D97-AF65-F5344CB8AC3E}">
        <p14:creationId xmlns:p14="http://schemas.microsoft.com/office/powerpoint/2010/main" val="2762452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Sensing in Homes</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823" y="1764533"/>
            <a:ext cx="5162577" cy="2943949"/>
          </a:xfrm>
          <a:prstGeom prst="rect">
            <a:avLst/>
          </a:prstGeom>
        </p:spPr>
      </p:pic>
      <p:sp>
        <p:nvSpPr>
          <p:cNvPr id="6" name="Content Placeholder 2"/>
          <p:cNvSpPr>
            <a:spLocks noGrp="1"/>
          </p:cNvSpPr>
          <p:nvPr>
            <p:ph idx="1"/>
          </p:nvPr>
        </p:nvSpPr>
        <p:spPr>
          <a:xfrm>
            <a:off x="110360" y="1849841"/>
            <a:ext cx="3642464" cy="2580290"/>
          </a:xfrm>
        </p:spPr>
        <p:txBody>
          <a:bodyPr/>
          <a:lstStyle/>
          <a:p>
            <a:r>
              <a:rPr lang="en-US" sz="2800" dirty="0" smtClean="0"/>
              <a:t>1200 sensors</a:t>
            </a:r>
          </a:p>
          <a:p>
            <a:r>
              <a:rPr lang="en-US" sz="2800" dirty="0" smtClean="0"/>
              <a:t>Over 20 homes</a:t>
            </a:r>
          </a:p>
          <a:p>
            <a:r>
              <a:rPr lang="en-US" sz="2800" dirty="0" smtClean="0"/>
              <a:t>Up to 1 year/home</a:t>
            </a:r>
          </a:p>
        </p:txBody>
      </p:sp>
      <p:sp>
        <p:nvSpPr>
          <p:cNvPr id="7" name="TextBox 6"/>
          <p:cNvSpPr txBox="1"/>
          <p:nvPr/>
        </p:nvSpPr>
        <p:spPr>
          <a:xfrm rot="16200000">
            <a:off x="2887274" y="3679098"/>
            <a:ext cx="1346844" cy="461665"/>
          </a:xfrm>
          <a:prstGeom prst="rect">
            <a:avLst/>
          </a:prstGeom>
          <a:noFill/>
        </p:spPr>
        <p:txBody>
          <a:bodyPr wrap="none" rtlCol="0">
            <a:spAutoFit/>
          </a:bodyPr>
          <a:lstStyle/>
          <a:p>
            <a:r>
              <a:rPr lang="en-US" sz="2400" b="1" dirty="0" smtClean="0"/>
              <a:t>Difficulty</a:t>
            </a:r>
            <a:endParaRPr lang="en-US" sz="2400" b="1" dirty="0"/>
          </a:p>
        </p:txBody>
      </p:sp>
      <p:cxnSp>
        <p:nvCxnSpPr>
          <p:cNvPr id="9" name="Straight Arrow Connector 8"/>
          <p:cNvCxnSpPr/>
          <p:nvPr/>
        </p:nvCxnSpPr>
        <p:spPr>
          <a:xfrm flipV="1">
            <a:off x="3647322" y="2774061"/>
            <a:ext cx="0" cy="4624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5400000">
            <a:off x="4838102" y="4131411"/>
            <a:ext cx="461665" cy="1809292"/>
            <a:chOff x="4711974" y="4273305"/>
            <a:chExt cx="461665" cy="1809292"/>
          </a:xfrm>
        </p:grpSpPr>
        <p:sp>
          <p:nvSpPr>
            <p:cNvPr id="11" name="TextBox 10"/>
            <p:cNvSpPr txBox="1"/>
            <p:nvPr/>
          </p:nvSpPr>
          <p:spPr>
            <a:xfrm rot="16200000">
              <a:off x="4281696" y="5190654"/>
              <a:ext cx="1322221" cy="461665"/>
            </a:xfrm>
            <a:prstGeom prst="rect">
              <a:avLst/>
            </a:prstGeom>
            <a:noFill/>
          </p:spPr>
          <p:txBody>
            <a:bodyPr wrap="none" rtlCol="0">
              <a:spAutoFit/>
            </a:bodyPr>
            <a:lstStyle/>
            <a:p>
              <a:r>
                <a:rPr lang="en-US" sz="2400" b="1" dirty="0" smtClean="0"/>
                <a:t>#Sensors</a:t>
              </a:r>
              <a:endParaRPr lang="en-US" sz="2400" b="1" dirty="0"/>
            </a:p>
          </p:txBody>
        </p:sp>
        <p:cxnSp>
          <p:nvCxnSpPr>
            <p:cNvPr id="12" name="Straight Arrow Connector 11"/>
            <p:cNvCxnSpPr/>
            <p:nvPr/>
          </p:nvCxnSpPr>
          <p:spPr>
            <a:xfrm flipV="1">
              <a:off x="5029433" y="4273305"/>
              <a:ext cx="0" cy="4624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rot="18229631">
            <a:off x="3174536" y="2996770"/>
            <a:ext cx="3178274" cy="461665"/>
          </a:xfrm>
          <a:prstGeom prst="rect">
            <a:avLst/>
          </a:prstGeom>
          <a:noFill/>
        </p:spPr>
        <p:txBody>
          <a:bodyPr wrap="none" rtlCol="0">
            <a:spAutoFit/>
          </a:bodyPr>
          <a:lstStyle/>
          <a:p>
            <a:r>
              <a:rPr lang="en-US" sz="2400" dirty="0" smtClean="0"/>
              <a:t>#Homes </a:t>
            </a:r>
            <a:r>
              <a:rPr lang="en-US" sz="2400" dirty="0" smtClean="0"/>
              <a:t>&lt; </a:t>
            </a:r>
            <a:r>
              <a:rPr lang="en-US" sz="2400" dirty="0" smtClean="0"/>
              <a:t>#Researchers</a:t>
            </a:r>
            <a:endParaRPr lang="en-US" sz="2400" dirty="0"/>
          </a:p>
        </p:txBody>
      </p:sp>
      <p:sp>
        <p:nvSpPr>
          <p:cNvPr id="16" name="TextBox 15"/>
          <p:cNvSpPr txBox="1"/>
          <p:nvPr/>
        </p:nvSpPr>
        <p:spPr>
          <a:xfrm rot="18229631">
            <a:off x="5659502" y="3066634"/>
            <a:ext cx="3178274" cy="461665"/>
          </a:xfrm>
          <a:prstGeom prst="rect">
            <a:avLst/>
          </a:prstGeom>
          <a:noFill/>
        </p:spPr>
        <p:txBody>
          <a:bodyPr wrap="none" rtlCol="0">
            <a:spAutoFit/>
          </a:bodyPr>
          <a:lstStyle/>
          <a:p>
            <a:r>
              <a:rPr lang="en-US" sz="2400" dirty="0" smtClean="0"/>
              <a:t>#Homes </a:t>
            </a:r>
            <a:r>
              <a:rPr lang="en-US" sz="2400" dirty="0" smtClean="0"/>
              <a:t>&gt; </a:t>
            </a:r>
            <a:r>
              <a:rPr lang="en-US" sz="2400" dirty="0" smtClean="0"/>
              <a:t>#Researchers</a:t>
            </a:r>
            <a:endParaRPr lang="en-US" sz="2400" dirty="0"/>
          </a:p>
        </p:txBody>
      </p:sp>
      <p:grpSp>
        <p:nvGrpSpPr>
          <p:cNvPr id="14" name="Group 13"/>
          <p:cNvGrpSpPr/>
          <p:nvPr/>
        </p:nvGrpSpPr>
        <p:grpSpPr>
          <a:xfrm rot="5400000">
            <a:off x="4838102" y="4620140"/>
            <a:ext cx="461665" cy="1809292"/>
            <a:chOff x="4711974" y="4273305"/>
            <a:chExt cx="461665" cy="1809292"/>
          </a:xfrm>
        </p:grpSpPr>
        <p:sp>
          <p:nvSpPr>
            <p:cNvPr id="17" name="TextBox 16"/>
            <p:cNvSpPr txBox="1"/>
            <p:nvPr/>
          </p:nvSpPr>
          <p:spPr>
            <a:xfrm rot="16200000">
              <a:off x="4329498" y="5238455"/>
              <a:ext cx="1226618" cy="461665"/>
            </a:xfrm>
            <a:prstGeom prst="rect">
              <a:avLst/>
            </a:prstGeom>
            <a:noFill/>
          </p:spPr>
          <p:txBody>
            <a:bodyPr wrap="none" rtlCol="0">
              <a:spAutoFit/>
            </a:bodyPr>
            <a:lstStyle/>
            <a:p>
              <a:r>
                <a:rPr lang="en-US" sz="2400" b="1" dirty="0" smtClean="0"/>
                <a:t>#Homes</a:t>
              </a:r>
              <a:endParaRPr lang="en-US" sz="2400" b="1" dirty="0"/>
            </a:p>
          </p:txBody>
        </p:sp>
        <p:cxnSp>
          <p:nvCxnSpPr>
            <p:cNvPr id="18" name="Straight Arrow Connector 17"/>
            <p:cNvCxnSpPr/>
            <p:nvPr/>
          </p:nvCxnSpPr>
          <p:spPr>
            <a:xfrm flipV="1">
              <a:off x="5029433" y="4273305"/>
              <a:ext cx="0" cy="4624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2320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Sensing in Homes</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823" y="1764533"/>
            <a:ext cx="5162577" cy="2943949"/>
          </a:xfrm>
          <a:prstGeom prst="rect">
            <a:avLst/>
          </a:prstGeom>
        </p:spPr>
      </p:pic>
      <p:sp>
        <p:nvSpPr>
          <p:cNvPr id="6" name="Content Placeholder 2"/>
          <p:cNvSpPr>
            <a:spLocks noGrp="1"/>
          </p:cNvSpPr>
          <p:nvPr>
            <p:ph idx="1"/>
          </p:nvPr>
        </p:nvSpPr>
        <p:spPr>
          <a:xfrm>
            <a:off x="110360" y="1849841"/>
            <a:ext cx="3642464" cy="2580290"/>
          </a:xfrm>
        </p:spPr>
        <p:txBody>
          <a:bodyPr/>
          <a:lstStyle/>
          <a:p>
            <a:r>
              <a:rPr lang="en-US" sz="2800" dirty="0" smtClean="0"/>
              <a:t>1200 sensors</a:t>
            </a:r>
          </a:p>
          <a:p>
            <a:r>
              <a:rPr lang="en-US" sz="2800" dirty="0" smtClean="0"/>
              <a:t>Over 20 homes</a:t>
            </a:r>
          </a:p>
          <a:p>
            <a:r>
              <a:rPr lang="en-US" sz="2800" dirty="0" smtClean="0"/>
              <a:t>Up to 1 year/home</a:t>
            </a:r>
          </a:p>
        </p:txBody>
      </p:sp>
      <p:sp>
        <p:nvSpPr>
          <p:cNvPr id="7" name="TextBox 6"/>
          <p:cNvSpPr txBox="1"/>
          <p:nvPr/>
        </p:nvSpPr>
        <p:spPr>
          <a:xfrm rot="16200000">
            <a:off x="2887274" y="3679098"/>
            <a:ext cx="1346844" cy="461665"/>
          </a:xfrm>
          <a:prstGeom prst="rect">
            <a:avLst/>
          </a:prstGeom>
          <a:noFill/>
        </p:spPr>
        <p:txBody>
          <a:bodyPr wrap="none" rtlCol="0">
            <a:spAutoFit/>
          </a:bodyPr>
          <a:lstStyle/>
          <a:p>
            <a:r>
              <a:rPr lang="en-US" sz="2400" b="1" dirty="0" smtClean="0"/>
              <a:t>Difficulty</a:t>
            </a:r>
            <a:endParaRPr lang="en-US" sz="2400" b="1" dirty="0"/>
          </a:p>
        </p:txBody>
      </p:sp>
      <p:cxnSp>
        <p:nvCxnSpPr>
          <p:cNvPr id="9" name="Straight Arrow Connector 8"/>
          <p:cNvCxnSpPr/>
          <p:nvPr/>
        </p:nvCxnSpPr>
        <p:spPr>
          <a:xfrm flipV="1">
            <a:off x="3647322" y="2774061"/>
            <a:ext cx="0" cy="4624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5400000">
            <a:off x="4838102" y="4131411"/>
            <a:ext cx="461665" cy="1809292"/>
            <a:chOff x="4711974" y="4273305"/>
            <a:chExt cx="461665" cy="1809292"/>
          </a:xfrm>
        </p:grpSpPr>
        <p:sp>
          <p:nvSpPr>
            <p:cNvPr id="11" name="TextBox 10"/>
            <p:cNvSpPr txBox="1"/>
            <p:nvPr/>
          </p:nvSpPr>
          <p:spPr>
            <a:xfrm rot="16200000">
              <a:off x="4281696" y="5190654"/>
              <a:ext cx="1322221" cy="461665"/>
            </a:xfrm>
            <a:prstGeom prst="rect">
              <a:avLst/>
            </a:prstGeom>
            <a:noFill/>
          </p:spPr>
          <p:txBody>
            <a:bodyPr wrap="none" rtlCol="0">
              <a:spAutoFit/>
            </a:bodyPr>
            <a:lstStyle/>
            <a:p>
              <a:r>
                <a:rPr lang="en-US" sz="2400" b="1" dirty="0" smtClean="0"/>
                <a:t>#Sensors</a:t>
              </a:r>
              <a:endParaRPr lang="en-US" sz="2400" b="1" dirty="0"/>
            </a:p>
          </p:txBody>
        </p:sp>
        <p:cxnSp>
          <p:nvCxnSpPr>
            <p:cNvPr id="12" name="Straight Arrow Connector 11"/>
            <p:cNvCxnSpPr/>
            <p:nvPr/>
          </p:nvCxnSpPr>
          <p:spPr>
            <a:xfrm flipV="1">
              <a:off x="5029433" y="4273305"/>
              <a:ext cx="0" cy="4624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rot="18229631">
            <a:off x="3543478" y="2996770"/>
            <a:ext cx="2440392" cy="461665"/>
          </a:xfrm>
          <a:prstGeom prst="rect">
            <a:avLst/>
          </a:prstGeom>
          <a:noFill/>
        </p:spPr>
        <p:txBody>
          <a:bodyPr wrap="none" rtlCol="0">
            <a:spAutoFit/>
          </a:bodyPr>
          <a:lstStyle/>
          <a:p>
            <a:r>
              <a:rPr lang="en-US" sz="2400" dirty="0" smtClean="0"/>
              <a:t>#Days </a:t>
            </a:r>
            <a:r>
              <a:rPr lang="en-US" sz="2400" dirty="0" smtClean="0"/>
              <a:t>&lt; ~1 month</a:t>
            </a:r>
            <a:endParaRPr lang="en-US" sz="2400" dirty="0"/>
          </a:p>
        </p:txBody>
      </p:sp>
      <p:sp>
        <p:nvSpPr>
          <p:cNvPr id="16" name="TextBox 15"/>
          <p:cNvSpPr txBox="1"/>
          <p:nvPr/>
        </p:nvSpPr>
        <p:spPr>
          <a:xfrm rot="18229631">
            <a:off x="6028445" y="3066634"/>
            <a:ext cx="2440392" cy="461665"/>
          </a:xfrm>
          <a:prstGeom prst="rect">
            <a:avLst/>
          </a:prstGeom>
          <a:noFill/>
        </p:spPr>
        <p:txBody>
          <a:bodyPr wrap="none" rtlCol="0">
            <a:spAutoFit/>
          </a:bodyPr>
          <a:lstStyle/>
          <a:p>
            <a:r>
              <a:rPr lang="en-US" sz="2400" dirty="0" smtClean="0"/>
              <a:t>#Days </a:t>
            </a:r>
            <a:r>
              <a:rPr lang="en-US" sz="2400" dirty="0" smtClean="0"/>
              <a:t>&gt; ~1 month</a:t>
            </a:r>
            <a:endParaRPr lang="en-US" sz="2400" dirty="0"/>
          </a:p>
        </p:txBody>
      </p:sp>
      <p:grpSp>
        <p:nvGrpSpPr>
          <p:cNvPr id="14" name="Group 13"/>
          <p:cNvGrpSpPr/>
          <p:nvPr/>
        </p:nvGrpSpPr>
        <p:grpSpPr>
          <a:xfrm rot="5400000">
            <a:off x="4838102" y="4620140"/>
            <a:ext cx="461665" cy="1809292"/>
            <a:chOff x="4711974" y="4273305"/>
            <a:chExt cx="461665" cy="1809292"/>
          </a:xfrm>
        </p:grpSpPr>
        <p:sp>
          <p:nvSpPr>
            <p:cNvPr id="17" name="TextBox 16"/>
            <p:cNvSpPr txBox="1"/>
            <p:nvPr/>
          </p:nvSpPr>
          <p:spPr>
            <a:xfrm rot="16200000">
              <a:off x="4329498" y="5238455"/>
              <a:ext cx="1226618" cy="461665"/>
            </a:xfrm>
            <a:prstGeom prst="rect">
              <a:avLst/>
            </a:prstGeom>
            <a:noFill/>
          </p:spPr>
          <p:txBody>
            <a:bodyPr wrap="none" rtlCol="0">
              <a:spAutoFit/>
            </a:bodyPr>
            <a:lstStyle/>
            <a:p>
              <a:r>
                <a:rPr lang="en-US" sz="2400" b="1" dirty="0" smtClean="0"/>
                <a:t>#Homes</a:t>
              </a:r>
              <a:endParaRPr lang="en-US" sz="2400" b="1" dirty="0"/>
            </a:p>
          </p:txBody>
        </p:sp>
        <p:cxnSp>
          <p:nvCxnSpPr>
            <p:cNvPr id="18" name="Straight Arrow Connector 17"/>
            <p:cNvCxnSpPr/>
            <p:nvPr/>
          </p:nvCxnSpPr>
          <p:spPr>
            <a:xfrm flipV="1">
              <a:off x="5029433" y="4273305"/>
              <a:ext cx="0" cy="4624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5400000">
            <a:off x="4838102" y="5172044"/>
            <a:ext cx="461665" cy="1809292"/>
            <a:chOff x="4711974" y="4273305"/>
            <a:chExt cx="461665" cy="1809292"/>
          </a:xfrm>
        </p:grpSpPr>
        <p:sp>
          <p:nvSpPr>
            <p:cNvPr id="20" name="TextBox 19"/>
            <p:cNvSpPr txBox="1"/>
            <p:nvPr/>
          </p:nvSpPr>
          <p:spPr>
            <a:xfrm rot="16200000">
              <a:off x="4469504" y="5378461"/>
              <a:ext cx="946606" cy="461665"/>
            </a:xfrm>
            <a:prstGeom prst="rect">
              <a:avLst/>
            </a:prstGeom>
            <a:noFill/>
          </p:spPr>
          <p:txBody>
            <a:bodyPr wrap="none" rtlCol="0">
              <a:spAutoFit/>
            </a:bodyPr>
            <a:lstStyle/>
            <a:p>
              <a:r>
                <a:rPr lang="en-US" sz="2400" b="1" dirty="0" smtClean="0"/>
                <a:t>#Days</a:t>
              </a:r>
              <a:endParaRPr lang="en-US" sz="2400" b="1" dirty="0"/>
            </a:p>
          </p:txBody>
        </p:sp>
        <p:cxnSp>
          <p:nvCxnSpPr>
            <p:cNvPr id="21" name="Straight Arrow Connector 20"/>
            <p:cNvCxnSpPr/>
            <p:nvPr/>
          </p:nvCxnSpPr>
          <p:spPr>
            <a:xfrm flipV="1">
              <a:off x="5029433" y="4273305"/>
              <a:ext cx="0" cy="4624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9938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Deployment Overview</a:t>
            </a:r>
          </a:p>
          <a:p>
            <a:r>
              <a:rPr lang="en-US" dirty="0" smtClean="0"/>
              <a:t>Reliability and Failure Analysis</a:t>
            </a:r>
          </a:p>
          <a:p>
            <a:r>
              <a:rPr lang="en-US" dirty="0" smtClean="0"/>
              <a:t>A Hitchhiker’s Guide</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7</a:t>
            </a:fld>
            <a:endParaRPr lang="en-US"/>
          </a:p>
        </p:txBody>
      </p:sp>
    </p:spTree>
    <p:extLst>
      <p:ext uri="{BB962C8B-B14F-4D97-AF65-F5344CB8AC3E}">
        <p14:creationId xmlns:p14="http://schemas.microsoft.com/office/powerpoint/2010/main" val="12024466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Overview</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8</a:t>
            </a:fld>
            <a:endParaRPr lang="en-US"/>
          </a:p>
        </p:txBody>
      </p:sp>
      <p:pic>
        <p:nvPicPr>
          <p:cNvPr id="3" name="Picture 2"/>
          <p:cNvPicPr>
            <a:picLocks noChangeAspect="1"/>
          </p:cNvPicPr>
          <p:nvPr/>
        </p:nvPicPr>
        <p:blipFill>
          <a:blip r:embed="rId3"/>
          <a:stretch>
            <a:fillRect/>
          </a:stretch>
        </p:blipFill>
        <p:spPr>
          <a:xfrm>
            <a:off x="457200" y="1691088"/>
            <a:ext cx="1378284" cy="1378284"/>
          </a:xfrm>
          <a:prstGeom prst="rect">
            <a:avLst/>
          </a:prstGeom>
        </p:spPr>
      </p:pic>
      <p:pic>
        <p:nvPicPr>
          <p:cNvPr id="5" name="Picture 4"/>
          <p:cNvPicPr>
            <a:picLocks noChangeAspect="1"/>
          </p:cNvPicPr>
          <p:nvPr/>
        </p:nvPicPr>
        <p:blipFill rotWithShape="1">
          <a:blip r:embed="rId4"/>
          <a:srcRect l="28105" r="21368"/>
          <a:stretch/>
        </p:blipFill>
        <p:spPr>
          <a:xfrm>
            <a:off x="2079179" y="1390309"/>
            <a:ext cx="1086507" cy="2150376"/>
          </a:xfrm>
          <a:prstGeom prst="rect">
            <a:avLst/>
          </a:prstGeom>
        </p:spPr>
      </p:pic>
      <p:pic>
        <p:nvPicPr>
          <p:cNvPr id="6" name="Picture 5"/>
          <p:cNvPicPr>
            <a:picLocks noChangeAspect="1"/>
          </p:cNvPicPr>
          <p:nvPr/>
        </p:nvPicPr>
        <p:blipFill rotWithShape="1">
          <a:blip r:embed="rId5"/>
          <a:srcRect l="17856" r="18334"/>
          <a:stretch/>
        </p:blipFill>
        <p:spPr>
          <a:xfrm>
            <a:off x="3920960" y="1390309"/>
            <a:ext cx="1294063" cy="2028007"/>
          </a:xfrm>
          <a:prstGeom prst="rect">
            <a:avLst/>
          </a:prstGeom>
        </p:spPr>
      </p:pic>
      <p:pic>
        <p:nvPicPr>
          <p:cNvPr id="13" name="Picture 12"/>
          <p:cNvPicPr>
            <a:picLocks noChangeAspect="1"/>
          </p:cNvPicPr>
          <p:nvPr/>
        </p:nvPicPr>
        <p:blipFill>
          <a:blip r:embed="rId6"/>
          <a:stretch>
            <a:fillRect/>
          </a:stretch>
        </p:blipFill>
        <p:spPr>
          <a:xfrm>
            <a:off x="457200" y="4169260"/>
            <a:ext cx="2162788" cy="1622091"/>
          </a:xfrm>
          <a:prstGeom prst="rect">
            <a:avLst/>
          </a:prstGeom>
        </p:spPr>
      </p:pic>
      <p:pic>
        <p:nvPicPr>
          <p:cNvPr id="15" name="Picture 14" descr="DSC_5791.JPG"/>
          <p:cNvPicPr>
            <a:picLocks noChangeAspect="1"/>
          </p:cNvPicPr>
          <p:nvPr/>
        </p:nvPicPr>
        <p:blipFill rotWithShape="1">
          <a:blip r:embed="rId7">
            <a:extLst>
              <a:ext uri="{28A0092B-C50C-407E-A947-70E740481C1C}">
                <a14:useLocalDpi xmlns:a14="http://schemas.microsoft.com/office/drawing/2010/main" val="0"/>
              </a:ext>
            </a:extLst>
          </a:blip>
          <a:srcRect l="27686" t="28074" r="19394" b="35298"/>
          <a:stretch/>
        </p:blipFill>
        <p:spPr>
          <a:xfrm>
            <a:off x="3165686" y="3892201"/>
            <a:ext cx="2781473" cy="1899150"/>
          </a:xfrm>
          <a:prstGeom prst="rect">
            <a:avLst/>
          </a:prstGeom>
        </p:spPr>
      </p:pic>
      <p:pic>
        <p:nvPicPr>
          <p:cNvPr id="16" name="Picture 15" descr="plugs.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8232" y="1573926"/>
            <a:ext cx="2698824" cy="1574314"/>
          </a:xfrm>
          <a:prstGeom prst="rect">
            <a:avLst/>
          </a:prstGeom>
        </p:spPr>
      </p:pic>
      <p:pic>
        <p:nvPicPr>
          <p:cNvPr id="17" name="Picture 16" descr="DSC_5591.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0518" y="3892201"/>
            <a:ext cx="2834882" cy="1899150"/>
          </a:xfrm>
          <a:prstGeom prst="rect">
            <a:avLst/>
          </a:prstGeom>
        </p:spPr>
      </p:pic>
    </p:spTree>
    <p:extLst>
      <p:ext uri="{BB962C8B-B14F-4D97-AF65-F5344CB8AC3E}">
        <p14:creationId xmlns:p14="http://schemas.microsoft.com/office/powerpoint/2010/main" val="9878190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Overview</a:t>
            </a:r>
            <a:endParaRPr lang="en-US" dirty="0"/>
          </a:p>
        </p:txBody>
      </p:sp>
      <p:sp>
        <p:nvSpPr>
          <p:cNvPr id="4" name="Slide Number Placeholder 3"/>
          <p:cNvSpPr>
            <a:spLocks noGrp="1"/>
          </p:cNvSpPr>
          <p:nvPr>
            <p:ph type="sldNum" sz="quarter" idx="12"/>
          </p:nvPr>
        </p:nvSpPr>
        <p:spPr/>
        <p:txBody>
          <a:bodyPr/>
          <a:lstStyle/>
          <a:p>
            <a:fld id="{73339C71-E449-DC45-86AF-301058403CE6}" type="slidenum">
              <a:rPr lang="en-US" smtClean="0"/>
              <a:pPr/>
              <a:t>9</a:t>
            </a:fld>
            <a:endParaRPr lang="en-US"/>
          </a:p>
        </p:txBody>
      </p:sp>
      <p:pic>
        <p:nvPicPr>
          <p:cNvPr id="7" name="Picture 6"/>
          <p:cNvPicPr>
            <a:picLocks noChangeAspect="1"/>
          </p:cNvPicPr>
          <p:nvPr/>
        </p:nvPicPr>
        <p:blipFill>
          <a:blip r:embed="rId3"/>
          <a:stretch>
            <a:fillRect/>
          </a:stretch>
        </p:blipFill>
        <p:spPr>
          <a:xfrm>
            <a:off x="804757" y="1352886"/>
            <a:ext cx="2002964" cy="1334166"/>
          </a:xfrm>
          <a:prstGeom prst="rect">
            <a:avLst/>
          </a:prstGeom>
        </p:spPr>
      </p:pic>
      <p:pic>
        <p:nvPicPr>
          <p:cNvPr id="13" name="Picture 12" descr="DSC_561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4205" y="3905322"/>
            <a:ext cx="2534732" cy="1698072"/>
          </a:xfrm>
          <a:prstGeom prst="rect">
            <a:avLst/>
          </a:prstGeom>
        </p:spPr>
      </p:pic>
      <p:pic>
        <p:nvPicPr>
          <p:cNvPr id="14" name="Picture 13" descr="DSC_561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3033" y="3408360"/>
            <a:ext cx="1578767" cy="2356643"/>
          </a:xfrm>
          <a:prstGeom prst="rect">
            <a:avLst/>
          </a:prstGeom>
        </p:spPr>
      </p:pic>
      <p:pic>
        <p:nvPicPr>
          <p:cNvPr id="15" name="Picture 14" descr="DSC_5627.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4738" y="3408360"/>
            <a:ext cx="1502062" cy="2242145"/>
          </a:xfrm>
          <a:prstGeom prst="rect">
            <a:avLst/>
          </a:prstGeom>
        </p:spPr>
      </p:pic>
      <p:pic>
        <p:nvPicPr>
          <p:cNvPr id="20" name="Picture 19" descr="sensors-00006.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56059"/>
            <a:ext cx="1821059" cy="1365795"/>
          </a:xfrm>
          <a:prstGeom prst="rect">
            <a:avLst/>
          </a:prstGeom>
        </p:spPr>
      </p:pic>
      <p:pic>
        <p:nvPicPr>
          <p:cNvPr id="21" name="Picture 20" descr="sensors-00007.jpg"/>
          <p:cNvPicPr>
            <a:picLocks noChangeAspect="1"/>
          </p:cNvPicPr>
          <p:nvPr/>
        </p:nvPicPr>
        <p:blipFill>
          <a:blip r:embed="rId8">
            <a:extLst>
              <a:ext uri="{BEBA8EAE-BF5A-486C-A8C5-ECC9F3942E4B}">
                <a14:imgProps xmlns:a14="http://schemas.microsoft.com/office/drawing/2010/main">
                  <a14:imgLayer r:embed="rId9">
                    <a14:imgEffect>
                      <a14:brightnessContrast bright="50000" contrast="-40000"/>
                    </a14:imgEffect>
                  </a14:imgLayer>
                </a14:imgProps>
              </a:ext>
              <a:ext uri="{28A0092B-C50C-407E-A947-70E740481C1C}">
                <a14:useLocalDpi xmlns:a14="http://schemas.microsoft.com/office/drawing/2010/main" val="0"/>
              </a:ext>
            </a:extLst>
          </a:blip>
          <a:stretch>
            <a:fillRect/>
          </a:stretch>
        </p:blipFill>
        <p:spPr>
          <a:xfrm>
            <a:off x="3260311" y="1413658"/>
            <a:ext cx="2161320" cy="1620990"/>
          </a:xfrm>
          <a:prstGeom prst="rect">
            <a:avLst/>
          </a:prstGeom>
        </p:spPr>
      </p:pic>
      <p:pic>
        <p:nvPicPr>
          <p:cNvPr id="22" name="Picture 21" descr="sensors-00010.jpg"/>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75000"/>
                    </a14:imgEffect>
                  </a14:imgLayer>
                </a14:imgProps>
              </a:ext>
              <a:ext uri="{28A0092B-C50C-407E-A947-70E740481C1C}">
                <a14:useLocalDpi xmlns:a14="http://schemas.microsoft.com/office/drawing/2010/main" val="0"/>
              </a:ext>
            </a:extLst>
          </a:blip>
          <a:srcRect t="22831" b="-1188"/>
          <a:stretch/>
        </p:blipFill>
        <p:spPr>
          <a:xfrm>
            <a:off x="5930088" y="1413658"/>
            <a:ext cx="2756712" cy="1620056"/>
          </a:xfrm>
          <a:prstGeom prst="rect">
            <a:avLst/>
          </a:prstGeom>
        </p:spPr>
      </p:pic>
      <p:pic>
        <p:nvPicPr>
          <p:cNvPr id="23" name="Picture 22" descr="sensors-00011.jpg"/>
          <p:cNvPicPr>
            <a:picLocks noChangeAspect="1"/>
          </p:cNvPicPr>
          <p:nvPr/>
        </p:nvPicPr>
        <p:blipFill rotWithShape="1">
          <a:blip r:embed="rId12">
            <a:extLst>
              <a:ext uri="{28A0092B-C50C-407E-A947-70E740481C1C}">
                <a14:useLocalDpi xmlns:a14="http://schemas.microsoft.com/office/drawing/2010/main" val="0"/>
              </a:ext>
            </a:extLst>
          </a:blip>
          <a:srcRect t="22458" b="12552"/>
          <a:stretch/>
        </p:blipFill>
        <p:spPr>
          <a:xfrm>
            <a:off x="297134" y="3033714"/>
            <a:ext cx="1985656" cy="1720644"/>
          </a:xfrm>
          <a:prstGeom prst="rect">
            <a:avLst/>
          </a:prstGeom>
        </p:spPr>
      </p:pic>
    </p:spTree>
    <p:extLst>
      <p:ext uri="{BB962C8B-B14F-4D97-AF65-F5344CB8AC3E}">
        <p14:creationId xmlns:p14="http://schemas.microsoft.com/office/powerpoint/2010/main" val="4760369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v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uva.thmx</Template>
  <TotalTime>12585</TotalTime>
  <Words>3979</Words>
  <Application>Microsoft Macintosh PowerPoint</Application>
  <PresentationFormat>On-screen Show (4:3)</PresentationFormat>
  <Paragraphs>555</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uva</vt:lpstr>
      <vt:lpstr>The Hitchhiker’s Guide to Successful Residential Sensing Deployments</vt:lpstr>
      <vt:lpstr>Sensing in Homes</vt:lpstr>
      <vt:lpstr>Sensing in Homes</vt:lpstr>
      <vt:lpstr>Sensing in Homes</vt:lpstr>
      <vt:lpstr>Sensing in Homes</vt:lpstr>
      <vt:lpstr>Sensing in Homes</vt:lpstr>
      <vt:lpstr>Outline</vt:lpstr>
      <vt:lpstr>Deployments Overview</vt:lpstr>
      <vt:lpstr>Deployments Overview</vt:lpstr>
      <vt:lpstr>Deployments Overview</vt:lpstr>
      <vt:lpstr>Our Deployments</vt:lpstr>
      <vt:lpstr>Outline</vt:lpstr>
      <vt:lpstr>Fault Analysis</vt:lpstr>
      <vt:lpstr>Failure Analysis</vt:lpstr>
      <vt:lpstr>Fault Analysis</vt:lpstr>
      <vt:lpstr>Fault Analysis</vt:lpstr>
      <vt:lpstr>Outline</vt:lpstr>
      <vt:lpstr>Homes are Not a Power Panacea</vt:lpstr>
      <vt:lpstr>Homes Have Poor Connectivity</vt:lpstr>
      <vt:lpstr>Homes are Hazardous Environments</vt:lpstr>
      <vt:lpstr>Homes are Remote Environments</vt:lpstr>
      <vt:lpstr>Expect Limited User Participation</vt:lpstr>
      <vt:lpstr>Aesthetics Matter in Homes</vt:lpstr>
      <vt:lpstr>Simplify the Architecture</vt:lpstr>
      <vt:lpstr>Similar Work</vt:lpstr>
      <vt:lpstr>Summary</vt:lpstr>
      <vt:lpstr>Thank You</vt:lpstr>
      <vt:lpstr>Root Failures</vt:lpstr>
    </vt:vector>
  </TitlesOfParts>
  <Company>University of Memphis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Hitchhiker’s Guide to Successful Residential Sensing Deployments</dc:title>
  <dc:creator>Timothy Hnat</dc:creator>
  <cp:lastModifiedBy>Timothy Hnat</cp:lastModifiedBy>
  <cp:revision>178</cp:revision>
  <cp:lastPrinted>2011-11-03T17:22:26Z</cp:lastPrinted>
  <dcterms:created xsi:type="dcterms:W3CDTF">2011-10-19T17:05:27Z</dcterms:created>
  <dcterms:modified xsi:type="dcterms:W3CDTF">2011-11-03T21:02:41Z</dcterms:modified>
</cp:coreProperties>
</file>